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5"/>
  </p:notesMasterIdLst>
  <p:sldIdLst>
    <p:sldId id="284" r:id="rId6"/>
    <p:sldId id="338" r:id="rId7"/>
    <p:sldId id="453" r:id="rId8"/>
    <p:sldId id="454" r:id="rId9"/>
    <p:sldId id="336" r:id="rId10"/>
    <p:sldId id="339" r:id="rId11"/>
    <p:sldId id="340" r:id="rId12"/>
    <p:sldId id="341" r:id="rId13"/>
    <p:sldId id="414" r:id="rId14"/>
    <p:sldId id="436" r:id="rId15"/>
    <p:sldId id="437" r:id="rId16"/>
    <p:sldId id="426" r:id="rId17"/>
    <p:sldId id="431" r:id="rId18"/>
    <p:sldId id="434" r:id="rId19"/>
    <p:sldId id="435" r:id="rId20"/>
    <p:sldId id="438" r:id="rId21"/>
    <p:sldId id="446" r:id="rId22"/>
    <p:sldId id="441" r:id="rId23"/>
    <p:sldId id="442" r:id="rId24"/>
    <p:sldId id="443" r:id="rId25"/>
    <p:sldId id="444" r:id="rId26"/>
    <p:sldId id="447" r:id="rId27"/>
    <p:sldId id="448" r:id="rId28"/>
    <p:sldId id="451" r:id="rId29"/>
    <p:sldId id="452" r:id="rId30"/>
    <p:sldId id="450" r:id="rId31"/>
    <p:sldId id="449" r:id="rId32"/>
    <p:sldId id="445" r:id="rId33"/>
    <p:sldId id="380" r:id="rId34"/>
  </p:sldIdLst>
  <p:sldSz cx="9144000" cy="6858000" type="screen4x3"/>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scfsgsb" initials="cscfsgsb" lastIdx="7" clrIdx="0"/>
  <p:cmAuthor id="1" name="cscfsgss" initials="cscfsgs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74" autoAdjust="0"/>
    <p:restoredTop sz="80109" autoAdjust="0"/>
  </p:normalViewPr>
  <p:slideViewPr>
    <p:cSldViewPr>
      <p:cViewPr varScale="1">
        <p:scale>
          <a:sx n="53" d="100"/>
          <a:sy n="53" d="100"/>
        </p:scale>
        <p:origin x="1104"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4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8895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08413" y="0"/>
            <a:ext cx="2914650" cy="488950"/>
          </a:xfrm>
          <a:prstGeom prst="rect">
            <a:avLst/>
          </a:prstGeom>
        </p:spPr>
        <p:txBody>
          <a:bodyPr vert="horz" lIns="91440" tIns="45720" rIns="91440" bIns="45720" rtlCol="0"/>
          <a:lstStyle>
            <a:lvl1pPr algn="r">
              <a:defRPr sz="1200"/>
            </a:lvl1pPr>
          </a:lstStyle>
          <a:p>
            <a:fld id="{072AD0BE-6452-4694-AAFC-E528639E19FE}" type="datetimeFigureOut">
              <a:rPr lang="en-GB" smtClean="0"/>
              <a:t>02/11/2020</a:t>
            </a:fld>
            <a:endParaRPr lang="en-GB" dirty="0"/>
          </a:p>
        </p:txBody>
      </p:sp>
      <p:sp>
        <p:nvSpPr>
          <p:cNvPr id="4" name="Slide Image Placeholder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3100" y="4643438"/>
            <a:ext cx="5378450" cy="43973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3700"/>
            <a:ext cx="2914650" cy="48895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08413" y="9283700"/>
            <a:ext cx="2914650" cy="488950"/>
          </a:xfrm>
          <a:prstGeom prst="rect">
            <a:avLst/>
          </a:prstGeom>
        </p:spPr>
        <p:txBody>
          <a:bodyPr vert="horz" lIns="91440" tIns="45720" rIns="91440" bIns="45720" rtlCol="0" anchor="b"/>
          <a:lstStyle>
            <a:lvl1pPr algn="r">
              <a:defRPr sz="1200"/>
            </a:lvl1pPr>
          </a:lstStyle>
          <a:p>
            <a:fld id="{102FB315-08A8-4FC6-8538-A03348DDC22E}" type="slidenum">
              <a:rPr lang="en-GB" smtClean="0"/>
              <a:t>‹#›</a:t>
            </a:fld>
            <a:endParaRPr lang="en-GB" dirty="0"/>
          </a:p>
        </p:txBody>
      </p:sp>
    </p:spTree>
    <p:extLst>
      <p:ext uri="{BB962C8B-B14F-4D97-AF65-F5344CB8AC3E}">
        <p14:creationId xmlns:p14="http://schemas.microsoft.com/office/powerpoint/2010/main" val="1470306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33425"/>
            <a:ext cx="4886325" cy="3665538"/>
          </a:xfrm>
        </p:spPr>
      </p:sp>
      <p:sp>
        <p:nvSpPr>
          <p:cNvPr id="3" name="Notes Placeholder 2"/>
          <p:cNvSpPr>
            <a:spLocks noGrp="1"/>
          </p:cNvSpPr>
          <p:nvPr>
            <p:ph type="body" idx="1"/>
          </p:nvPr>
        </p:nvSpPr>
        <p:spPr/>
        <p:txBody>
          <a:bodyPr/>
          <a:lstStyle/>
          <a:p>
            <a:r>
              <a:rPr lang="en-GB" dirty="0"/>
              <a:t>For most of you this is not new</a:t>
            </a:r>
            <a:r>
              <a:rPr lang="en-GB" baseline="0" dirty="0"/>
              <a:t> information – and this is recognised</a:t>
            </a:r>
          </a:p>
          <a:p>
            <a:r>
              <a:rPr lang="en-GB" baseline="0" dirty="0"/>
              <a:t>For some of you it is well established – how can we build on what you already do?</a:t>
            </a:r>
          </a:p>
          <a:p>
            <a:r>
              <a:rPr lang="en-GB" baseline="0" dirty="0"/>
              <a:t>Aim to change your practice, and those of the GPs and other HCPs in your CCG</a:t>
            </a:r>
          </a:p>
          <a:p>
            <a:endParaRPr lang="en-GB" baseline="0" dirty="0"/>
          </a:p>
          <a:p>
            <a:r>
              <a:rPr lang="en-GB" baseline="0" dirty="0"/>
              <a:t>I’m going to let Sue give a bit of background then give a recent example and give examples of development ideas</a:t>
            </a:r>
            <a:endParaRPr lang="en-GB" dirty="0"/>
          </a:p>
        </p:txBody>
      </p:sp>
      <p:sp>
        <p:nvSpPr>
          <p:cNvPr id="4" name="Slide Number Placeholder 3"/>
          <p:cNvSpPr>
            <a:spLocks noGrp="1"/>
          </p:cNvSpPr>
          <p:nvPr>
            <p:ph type="sldNum" sz="quarter" idx="10"/>
          </p:nvPr>
        </p:nvSpPr>
        <p:spPr/>
        <p:txBody>
          <a:bodyPr/>
          <a:lstStyle/>
          <a:p>
            <a:fld id="{659A2F53-E888-4958-9B96-73B54098647B}"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127254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33425"/>
            <a:ext cx="4886325" cy="3665538"/>
          </a:xfrm>
        </p:spPr>
      </p:sp>
      <p:sp>
        <p:nvSpPr>
          <p:cNvPr id="3" name="Notes Placeholder 2"/>
          <p:cNvSpPr>
            <a:spLocks noGrp="1"/>
          </p:cNvSpPr>
          <p:nvPr>
            <p:ph type="body" idx="1"/>
          </p:nvPr>
        </p:nvSpPr>
        <p:spPr/>
        <p:txBody>
          <a:bodyPr/>
          <a:lstStyle/>
          <a:p>
            <a:r>
              <a:rPr lang="en-GB" dirty="0"/>
              <a:t>Would you be able to respond for every surgery within your CCG,</a:t>
            </a:r>
            <a:r>
              <a:rPr lang="en-GB" baseline="0" dirty="0"/>
              <a:t> especially if you are in an area where this has already been launched?</a:t>
            </a:r>
          </a:p>
          <a:p>
            <a:r>
              <a:rPr lang="en-GB" baseline="0" dirty="0"/>
              <a:t>Are you assured of its being embedded in every practice?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A2F53-E888-4958-9B96-73B5409864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395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33425"/>
            <a:ext cx="4886325" cy="36655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A2F53-E888-4958-9B96-73B5409864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0947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33425"/>
            <a:ext cx="4886325" cy="3665538"/>
          </a:xfrm>
        </p:spPr>
      </p:sp>
      <p:sp>
        <p:nvSpPr>
          <p:cNvPr id="3" name="Notes Placeholder 2"/>
          <p:cNvSpPr>
            <a:spLocks noGrp="1"/>
          </p:cNvSpPr>
          <p:nvPr>
            <p:ph type="body" idx="1"/>
          </p:nvPr>
        </p:nvSpPr>
        <p:spPr/>
        <p:txBody>
          <a:bodyPr/>
          <a:lstStyle/>
          <a:p>
            <a:r>
              <a:rPr lang="en-GB" dirty="0"/>
              <a:t>Cheshire and Merseyside</a:t>
            </a:r>
            <a:r>
              <a:rPr lang="en-GB" baseline="0" dirty="0"/>
              <a:t> are paying to put the message on two fire engines for a year (hat tip to Sefton CCGs and local authority)</a:t>
            </a:r>
          </a:p>
          <a:p>
            <a:r>
              <a:rPr lang="en-GB" baseline="0" dirty="0"/>
              <a:t>Could you do something innovative and inexpensive?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A2F53-E888-4958-9B96-73B5409864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1173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33425"/>
            <a:ext cx="4886325" cy="3665538"/>
          </a:xfrm>
        </p:spPr>
      </p:sp>
      <p:sp>
        <p:nvSpPr>
          <p:cNvPr id="3" name="Notes Placeholder 2"/>
          <p:cNvSpPr>
            <a:spLocks noGrp="1"/>
          </p:cNvSpPr>
          <p:nvPr>
            <p:ph type="body" idx="1"/>
          </p:nvPr>
        </p:nvSpPr>
        <p:spPr/>
        <p:txBody>
          <a:bodyPr/>
          <a:lstStyle/>
          <a:p>
            <a:r>
              <a:rPr lang="en-GB" dirty="0"/>
              <a:t>Is it reflux or is it crying? Do we take time to differentiate between the two?</a:t>
            </a:r>
          </a:p>
          <a:p>
            <a:r>
              <a:rPr lang="en-GB" dirty="0"/>
              <a:t>Working with pharmacists</a:t>
            </a:r>
            <a:r>
              <a:rPr lang="en-GB" baseline="0" dirty="0"/>
              <a:t> – locally in the community but also within the CCG – consider prescribing infant formula and reflux Rx </a:t>
            </a:r>
          </a:p>
          <a:p>
            <a:endParaRPr lang="en-GB" baseline="0" dirty="0"/>
          </a:p>
          <a:p>
            <a:r>
              <a:rPr lang="en-GB" baseline="0" dirty="0"/>
              <a:t>(and can you work with your local hospital emergency room? Think back to the fact that the core cities are covered, and thus many of our specialist acute Trusts for maternity and </a:t>
            </a:r>
            <a:r>
              <a:rPr lang="en-GB" baseline="0" dirty="0" err="1"/>
              <a:t>paeditatrics</a:t>
            </a:r>
            <a:r>
              <a:rPr lang="en-GB" baseline="0" dirty="0"/>
              <a: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A2F53-E888-4958-9B96-73B5409864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2235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33425"/>
            <a:ext cx="4886325" cy="3665538"/>
          </a:xfrm>
        </p:spPr>
      </p:sp>
      <p:sp>
        <p:nvSpPr>
          <p:cNvPr id="3" name="Notes Placeholder 2"/>
          <p:cNvSpPr>
            <a:spLocks noGrp="1"/>
          </p:cNvSpPr>
          <p:nvPr>
            <p:ph type="body" idx="1"/>
          </p:nvPr>
        </p:nvSpPr>
        <p:spPr/>
        <p:txBody>
          <a:bodyPr/>
          <a:lstStyle/>
          <a:p>
            <a:r>
              <a:rPr lang="en-GB" dirty="0"/>
              <a:t>AccuRx – (age</a:t>
            </a:r>
            <a:r>
              <a:rPr lang="en-GB" baseline="0" dirty="0"/>
              <a:t> of imaginary Pt acknowledged)</a:t>
            </a:r>
          </a:p>
          <a:p>
            <a:r>
              <a:rPr lang="en-GB" baseline="0" dirty="0"/>
              <a:t>Set it up within many of your templates – </a:t>
            </a:r>
            <a:r>
              <a:rPr lang="en-GB" baseline="0" dirty="0" err="1"/>
              <a:t>eg</a:t>
            </a:r>
            <a:r>
              <a:rPr lang="en-GB" baseline="0" dirty="0"/>
              <a:t> registration of baby, invite to 6w check, 8w </a:t>
            </a:r>
            <a:r>
              <a:rPr lang="en-GB" baseline="0" dirty="0" err="1"/>
              <a:t>imms</a:t>
            </a:r>
            <a:r>
              <a:rPr lang="en-GB" baseline="0" dirty="0"/>
              <a:t> </a:t>
            </a:r>
            <a:r>
              <a:rPr lang="en-GB" baseline="0" dirty="0" err="1"/>
              <a:t>etc</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A2F53-E888-4958-9B96-73B5409864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1375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33425"/>
            <a:ext cx="4886325" cy="3665538"/>
          </a:xfrm>
        </p:spPr>
      </p:sp>
      <p:sp>
        <p:nvSpPr>
          <p:cNvPr id="3" name="Notes Placeholder 2"/>
          <p:cNvSpPr>
            <a:spLocks noGrp="1"/>
          </p:cNvSpPr>
          <p:nvPr>
            <p:ph type="body" idx="1"/>
          </p:nvPr>
        </p:nvSpPr>
        <p:spPr/>
        <p:txBody>
          <a:bodyPr/>
          <a:lstStyle/>
          <a:p>
            <a:r>
              <a:rPr lang="en-GB" dirty="0"/>
              <a:t>Undergraduates?</a:t>
            </a:r>
            <a:r>
              <a:rPr lang="en-GB" baseline="0" dirty="0"/>
              <a:t> </a:t>
            </a:r>
          </a:p>
          <a:p>
            <a:r>
              <a:rPr lang="en-GB" baseline="0" dirty="0"/>
              <a:t>Your local medical school?</a:t>
            </a:r>
          </a:p>
          <a:p>
            <a:r>
              <a:rPr lang="en-GB" baseline="0" dirty="0"/>
              <a:t>Nursing, midwifery, physician associates, doctors?</a:t>
            </a:r>
          </a:p>
          <a:p>
            <a:r>
              <a:rPr lang="en-GB" baseline="0" dirty="0"/>
              <a:t>You will know GPs who teach undergraduates, foundation years</a:t>
            </a:r>
            <a:r>
              <a:rPr lang="en-GB" baseline="0"/>
              <a:t>, registrars…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A2F53-E888-4958-9B96-73B5409864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5731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33425"/>
            <a:ext cx="4886325" cy="3665538"/>
          </a:xfrm>
        </p:spPr>
      </p:sp>
      <p:sp>
        <p:nvSpPr>
          <p:cNvPr id="3" name="Notes Placeholder 2"/>
          <p:cNvSpPr>
            <a:spLocks noGrp="1"/>
          </p:cNvSpPr>
          <p:nvPr>
            <p:ph type="body" idx="1"/>
          </p:nvPr>
        </p:nvSpPr>
        <p:spPr/>
        <p:txBody>
          <a:bodyPr/>
          <a:lstStyle/>
          <a:p>
            <a:r>
              <a:rPr lang="en-GB" dirty="0"/>
              <a:t>This is Michael</a:t>
            </a:r>
            <a:r>
              <a:rPr lang="en-GB" baseline="0" dirty="0"/>
              <a:t> </a:t>
            </a:r>
            <a:r>
              <a:rPr lang="en-GB" baseline="0" dirty="0" err="1"/>
              <a:t>Balint</a:t>
            </a:r>
            <a:endParaRPr lang="en-GB" baseline="0" dirty="0"/>
          </a:p>
          <a:p>
            <a:r>
              <a:rPr lang="en-GB" baseline="0" dirty="0"/>
              <a:t>1957: the doctor his patient and the illness</a:t>
            </a:r>
          </a:p>
          <a:p>
            <a:pPr algn="l">
              <a:buFont typeface="Arial" panose="020B0604020202020204" pitchFamily="34" charset="0"/>
              <a:buNone/>
            </a:pPr>
            <a:r>
              <a:rPr lang="en-GB" b="0" i="0" dirty="0" err="1">
                <a:solidFill>
                  <a:srgbClr val="212529"/>
                </a:solidFill>
                <a:effectLst/>
                <a:latin typeface="-apple-system"/>
              </a:rPr>
              <a:t>Balint</a:t>
            </a:r>
            <a:r>
              <a:rPr lang="en-GB" b="0" i="0" dirty="0">
                <a:solidFill>
                  <a:srgbClr val="212529"/>
                </a:solidFill>
                <a:effectLst/>
                <a:latin typeface="-apple-system"/>
              </a:rPr>
              <a:t> introduced the concept of the doctor as a drug:</a:t>
            </a:r>
            <a:r>
              <a:rPr lang="en-GB" b="0" i="0" baseline="0" dirty="0">
                <a:solidFill>
                  <a:srgbClr val="212529"/>
                </a:solidFill>
                <a:effectLst/>
                <a:latin typeface="-apple-system"/>
              </a:rPr>
              <a:t> remember the power you have as a GP –and even more so as a Named GP</a:t>
            </a:r>
          </a:p>
          <a:p>
            <a:pPr algn="l">
              <a:buFont typeface="Arial" panose="020B0604020202020204" pitchFamily="34" charset="0"/>
              <a:buNone/>
            </a:pPr>
            <a:r>
              <a:rPr lang="en-GB" b="0" i="0" baseline="0" dirty="0">
                <a:solidFill>
                  <a:srgbClr val="212529"/>
                </a:solidFill>
                <a:effectLst/>
                <a:latin typeface="-apple-system"/>
              </a:rPr>
              <a:t>(and not just influence for patients, but as a Named GP influence over others in health and other agencies)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A2F53-E888-4958-9B96-73B5409864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5770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33425"/>
            <a:ext cx="4886325" cy="3665538"/>
          </a:xfrm>
        </p:spPr>
      </p:sp>
      <p:sp>
        <p:nvSpPr>
          <p:cNvPr id="3" name="Notes Placeholder 2"/>
          <p:cNvSpPr>
            <a:spLocks noGrp="1"/>
          </p:cNvSpPr>
          <p:nvPr>
            <p:ph type="body" idx="1"/>
          </p:nvPr>
        </p:nvSpPr>
        <p:spPr/>
        <p:txBody>
          <a:bodyPr/>
          <a:lstStyle/>
          <a:p>
            <a:r>
              <a:rPr lang="en-GB" dirty="0"/>
              <a:t>From any</a:t>
            </a:r>
            <a:r>
              <a:rPr lang="en-GB" baseline="0" dirty="0"/>
              <a:t> (admittedly small number) of antenatal contacts, registration of the baby, any contacts with either parent – NOT JUST THE 6 WEEK CHECK!</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A2F53-E888-4958-9B96-73B5409864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2706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33425"/>
            <a:ext cx="4886325" cy="3665538"/>
          </a:xfrm>
        </p:spPr>
      </p:sp>
      <p:sp>
        <p:nvSpPr>
          <p:cNvPr id="3" name="Notes Placeholder 2"/>
          <p:cNvSpPr>
            <a:spLocks noGrp="1"/>
          </p:cNvSpPr>
          <p:nvPr>
            <p:ph type="body" idx="1"/>
          </p:nvPr>
        </p:nvSpPr>
        <p:spPr/>
        <p:txBody>
          <a:bodyPr/>
          <a:lstStyle/>
          <a:p>
            <a:r>
              <a:rPr lang="en-GB" dirty="0"/>
              <a:t>Do you do it? If not then start –engage</a:t>
            </a:r>
            <a:r>
              <a:rPr lang="en-GB" baseline="0" dirty="0"/>
              <a:t> with your local work on this, alongside the quality lead(s) in your CCG</a:t>
            </a:r>
          </a:p>
          <a:p>
            <a:r>
              <a:rPr lang="en-GB" dirty="0"/>
              <a:t>Do you do it consistently? Does everyone in the practice do it? Robust process? Part of induction for new staff?</a:t>
            </a:r>
          </a:p>
          <a:p>
            <a:r>
              <a:rPr lang="en-GB" dirty="0"/>
              <a:t>Do you review it? Audit? Quality assurance? PDSA cycle? Look for continuing ways to share</a:t>
            </a:r>
            <a:r>
              <a:rPr lang="en-GB" baseline="0" dirty="0"/>
              <a:t> the public health message</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A2F53-E888-4958-9B96-73B5409864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0830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NHSE and I have bought lifelong</a:t>
            </a:r>
            <a:r>
              <a:rPr lang="en-GB" baseline="0" dirty="0"/>
              <a:t> licences to ICON, and are supporting the ICSs/STPs in the two large regions</a:t>
            </a:r>
          </a:p>
          <a:p>
            <a:r>
              <a:rPr lang="en-GB" baseline="0" dirty="0"/>
              <a:t>Scottish borders to south of Birmingham</a:t>
            </a:r>
            <a:endParaRPr lang="en-GB" dirty="0"/>
          </a:p>
          <a:p>
            <a:r>
              <a:rPr lang="en-GB" dirty="0"/>
              <a:t>NB all the core cities</a:t>
            </a:r>
            <a:r>
              <a:rPr lang="en-GB" baseline="0" dirty="0"/>
              <a:t> in England except Bristol (Birmingham, Leeds, Liverpool, Manchester, Newcastle, Nottingham, Sheffield)</a:t>
            </a:r>
          </a:p>
          <a:p>
            <a:endParaRPr lang="en-GB" dirty="0"/>
          </a:p>
        </p:txBody>
      </p:sp>
      <p:sp>
        <p:nvSpPr>
          <p:cNvPr id="4" name="Slide Number Placeholder 3"/>
          <p:cNvSpPr>
            <a:spLocks noGrp="1"/>
          </p:cNvSpPr>
          <p:nvPr>
            <p:ph type="sldNum" sz="quarter" idx="10"/>
          </p:nvPr>
        </p:nvSpPr>
        <p:spPr/>
        <p:txBody>
          <a:bodyPr/>
          <a:lstStyle/>
          <a:p>
            <a:fld id="{102FB315-08A8-4FC6-8538-A03348DDC22E}" type="slidenum">
              <a:rPr lang="en-GB" smtClean="0"/>
              <a:t>3</a:t>
            </a:fld>
            <a:endParaRPr lang="en-GB" dirty="0"/>
          </a:p>
        </p:txBody>
      </p:sp>
    </p:spTree>
    <p:extLst>
      <p:ext uri="{BB962C8B-B14F-4D97-AF65-F5344CB8AC3E}">
        <p14:creationId xmlns:p14="http://schemas.microsoft.com/office/powerpoint/2010/main" val="357970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33425"/>
            <a:ext cx="4886325" cy="3665538"/>
          </a:xfrm>
        </p:spPr>
      </p:sp>
      <p:sp>
        <p:nvSpPr>
          <p:cNvPr id="3" name="Notes Placeholder 2"/>
          <p:cNvSpPr>
            <a:spLocks noGrp="1"/>
          </p:cNvSpPr>
          <p:nvPr>
            <p:ph type="body" idx="1"/>
          </p:nvPr>
        </p:nvSpPr>
        <p:spPr/>
        <p:txBody>
          <a:bodyPr/>
          <a:lstStyle/>
          <a:p>
            <a:r>
              <a:rPr lang="en-GB" dirty="0"/>
              <a:t>National Safeguarding</a:t>
            </a:r>
            <a:r>
              <a:rPr lang="en-GB" baseline="0" dirty="0"/>
              <a:t> Steering Group: </a:t>
            </a:r>
            <a:r>
              <a:rPr lang="en-GB" dirty="0"/>
              <a:t>Continue to work on ICON during covid – they deemed it very important</a:t>
            </a:r>
          </a:p>
          <a:p>
            <a:endParaRPr lang="en-GB" dirty="0"/>
          </a:p>
          <a:p>
            <a:r>
              <a:rPr lang="en-GB" dirty="0"/>
              <a:t>Hold fast – hold the rigging for your boat; “bear down and fight through the storm” – apt for covid</a:t>
            </a:r>
          </a:p>
        </p:txBody>
      </p:sp>
      <p:sp>
        <p:nvSpPr>
          <p:cNvPr id="4" name="Slide Number Placeholder 3"/>
          <p:cNvSpPr>
            <a:spLocks noGrp="1"/>
          </p:cNvSpPr>
          <p:nvPr>
            <p:ph type="sldNum" sz="quarter" idx="10"/>
          </p:nvPr>
        </p:nvSpPr>
        <p:spPr/>
        <p:txBody>
          <a:bodyPr/>
          <a:lstStyle/>
          <a:p>
            <a:fld id="{659A2F53-E888-4958-9B96-73B54098647B}"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521409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33425"/>
            <a:ext cx="4886325" cy="36655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A2F53-E888-4958-9B96-73B54098647B}"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61495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Where we are up to.</a:t>
            </a:r>
          </a:p>
        </p:txBody>
      </p:sp>
      <p:sp>
        <p:nvSpPr>
          <p:cNvPr id="4" name="Slide Number Placeholder 3"/>
          <p:cNvSpPr>
            <a:spLocks noGrp="1"/>
          </p:cNvSpPr>
          <p:nvPr>
            <p:ph type="sldNum" sz="quarter" idx="10"/>
          </p:nvPr>
        </p:nvSpPr>
        <p:spPr/>
        <p:txBody>
          <a:bodyPr/>
          <a:lstStyle/>
          <a:p>
            <a:fld id="{659A2F53-E888-4958-9B96-73B54098647B}" type="slidenum">
              <a:rPr lang="en-GB" smtClean="0"/>
              <a:pPr/>
              <a:t>9</a:t>
            </a:fld>
            <a:endParaRPr lang="en-GB"/>
          </a:p>
        </p:txBody>
      </p:sp>
    </p:spTree>
    <p:extLst>
      <p:ext uri="{BB962C8B-B14F-4D97-AF65-F5344CB8AC3E}">
        <p14:creationId xmlns:p14="http://schemas.microsoft.com/office/powerpoint/2010/main" val="2091768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parents and families of Charlie, Jason, Harvey, Jacob and Ellis.</a:t>
            </a:r>
          </a:p>
        </p:txBody>
      </p:sp>
      <p:sp>
        <p:nvSpPr>
          <p:cNvPr id="4" name="Slide Number Placeholder 3"/>
          <p:cNvSpPr>
            <a:spLocks noGrp="1"/>
          </p:cNvSpPr>
          <p:nvPr>
            <p:ph type="sldNum" sz="quarter" idx="5"/>
          </p:nvPr>
        </p:nvSpPr>
        <p:spPr/>
        <p:txBody>
          <a:bodyPr/>
          <a:lstStyle/>
          <a:p>
            <a:fld id="{102FB315-08A8-4FC6-8538-A03348DDC22E}" type="slidenum">
              <a:rPr lang="en-GB" smtClean="0"/>
              <a:t>16</a:t>
            </a:fld>
            <a:endParaRPr lang="en-GB" dirty="0"/>
          </a:p>
        </p:txBody>
      </p:sp>
    </p:spTree>
    <p:extLst>
      <p:ext uri="{BB962C8B-B14F-4D97-AF65-F5344CB8AC3E}">
        <p14:creationId xmlns:p14="http://schemas.microsoft.com/office/powerpoint/2010/main" val="3264190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33425"/>
            <a:ext cx="4886325" cy="3665538"/>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A2F53-E888-4958-9B96-73B5409864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9887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33425"/>
            <a:ext cx="4886325" cy="3665538"/>
          </a:xfrm>
        </p:spPr>
      </p:sp>
      <p:sp>
        <p:nvSpPr>
          <p:cNvPr id="3" name="Notes Placeholder 2"/>
          <p:cNvSpPr>
            <a:spLocks noGrp="1"/>
          </p:cNvSpPr>
          <p:nvPr>
            <p:ph type="body" idx="1"/>
          </p:nvPr>
        </p:nvSpPr>
        <p:spPr/>
        <p:txBody>
          <a:bodyPr/>
          <a:lstStyle/>
          <a:p>
            <a:r>
              <a:rPr lang="en-GB" dirty="0"/>
              <a:t>In this region</a:t>
            </a:r>
          </a:p>
          <a:p>
            <a:r>
              <a:rPr lang="en-GB" dirty="0"/>
              <a:t>Anonymised</a:t>
            </a:r>
            <a:r>
              <a:rPr lang="en-GB" baseline="0" dirty="0"/>
              <a:t> as not yet published</a:t>
            </a:r>
          </a:p>
          <a:p>
            <a:r>
              <a:rPr lang="en-GB" baseline="0" dirty="0"/>
              <a:t>Death by shaking and blunt force trauma, 8 posterior rib # of different ages, retinal haemorrhages and subdural haemorrhage</a:t>
            </a:r>
          </a:p>
          <a:p>
            <a:r>
              <a:rPr lang="en-GB" baseline="0" dirty="0"/>
              <a:t>(SPR – safeguarding practice review – previously known as serious case reviews)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A2F53-E888-4958-9B96-73B5409864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399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33425"/>
            <a:ext cx="4886325" cy="3665538"/>
          </a:xfrm>
        </p:spPr>
      </p:sp>
      <p:sp>
        <p:nvSpPr>
          <p:cNvPr id="3" name="Notes Placeholder 2"/>
          <p:cNvSpPr>
            <a:spLocks noGrp="1"/>
          </p:cNvSpPr>
          <p:nvPr>
            <p:ph type="body" idx="1"/>
          </p:nvPr>
        </p:nvSpPr>
        <p:spPr/>
        <p:txBody>
          <a:bodyPr/>
          <a:lstStyle/>
          <a:p>
            <a:r>
              <a:rPr lang="en-GB" dirty="0"/>
              <a:t>Family were known to services and were not hidden, good engagement with GP and surgery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A2F53-E888-4958-9B96-73B5409864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066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E8297F9-52E6-4906-99ED-FF7A07B9B6B5}" type="datetimeFigureOut">
              <a:rPr lang="en-GB" smtClean="0"/>
              <a:t>02/11/2020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4758FE4-A4F5-43F6-83FB-84296A0A161E}" type="slidenum">
              <a:rPr lang="en-GB" smtClean="0"/>
              <a:t>‹#›</a:t>
            </a:fld>
            <a:endParaRPr lang="en-GB" dirty="0"/>
          </a:p>
        </p:txBody>
      </p:sp>
    </p:spTree>
    <p:extLst>
      <p:ext uri="{BB962C8B-B14F-4D97-AF65-F5344CB8AC3E}">
        <p14:creationId xmlns:p14="http://schemas.microsoft.com/office/powerpoint/2010/main" val="2440486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8297F9-52E6-4906-99ED-FF7A07B9B6B5}" type="datetimeFigureOut">
              <a:rPr lang="en-GB" smtClean="0"/>
              <a:t>02/11/2020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4758FE4-A4F5-43F6-83FB-84296A0A161E}" type="slidenum">
              <a:rPr lang="en-GB" smtClean="0"/>
              <a:t>‹#›</a:t>
            </a:fld>
            <a:endParaRPr lang="en-GB" dirty="0"/>
          </a:p>
        </p:txBody>
      </p:sp>
    </p:spTree>
    <p:extLst>
      <p:ext uri="{BB962C8B-B14F-4D97-AF65-F5344CB8AC3E}">
        <p14:creationId xmlns:p14="http://schemas.microsoft.com/office/powerpoint/2010/main" val="345316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4"/>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7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8297F9-52E6-4906-99ED-FF7A07B9B6B5}" type="datetimeFigureOut">
              <a:rPr lang="en-GB" smtClean="0"/>
              <a:t>02/11/2020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4758FE4-A4F5-43F6-83FB-84296A0A161E}" type="slidenum">
              <a:rPr lang="en-GB" smtClean="0"/>
              <a:t>‹#›</a:t>
            </a:fld>
            <a:endParaRPr lang="en-GB" dirty="0"/>
          </a:p>
        </p:txBody>
      </p:sp>
    </p:spTree>
    <p:extLst>
      <p:ext uri="{BB962C8B-B14F-4D97-AF65-F5344CB8AC3E}">
        <p14:creationId xmlns:p14="http://schemas.microsoft.com/office/powerpoint/2010/main" val="1082583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397DD82-C324-4CB1-A541-BF351CBE14C1}" type="datetimeFigureOut">
              <a:rPr lang="en-GB"/>
              <a:pPr/>
              <a:t>02/11/2020</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B24F7A5-3D5D-4E96-B481-89DDBB6063E9}" type="slidenum">
              <a:rPr lang="en-GB"/>
              <a:pPr/>
              <a:t>‹#›</a:t>
            </a:fld>
            <a:endParaRPr lang="en-GB"/>
          </a:p>
        </p:txBody>
      </p:sp>
    </p:spTree>
    <p:extLst>
      <p:ext uri="{BB962C8B-B14F-4D97-AF65-F5344CB8AC3E}">
        <p14:creationId xmlns:p14="http://schemas.microsoft.com/office/powerpoint/2010/main" val="284861995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97DD82-C324-4CB1-A541-BF351CBE14C1}" type="datetimeFigureOut">
              <a:rPr lang="en-GB" smtClean="0">
                <a:solidFill>
                  <a:srgbClr val="B13F9A"/>
                </a:solidFill>
              </a:rPr>
              <a:pPr/>
              <a:t>02/11/2020</a:t>
            </a:fld>
            <a:endParaRPr lang="en-GB">
              <a:solidFill>
                <a:srgbClr val="B13F9A"/>
              </a:solidFill>
            </a:endParaRPr>
          </a:p>
        </p:txBody>
      </p:sp>
      <p:sp>
        <p:nvSpPr>
          <p:cNvPr id="5" name="Footer Placeholder 4"/>
          <p:cNvSpPr>
            <a:spLocks noGrp="1"/>
          </p:cNvSpPr>
          <p:nvPr>
            <p:ph type="ftr" sz="quarter" idx="11"/>
          </p:nvPr>
        </p:nvSpPr>
        <p:spPr/>
        <p:txBody>
          <a:bodyPr/>
          <a:lstStyle/>
          <a:p>
            <a:endParaRPr lang="en-GB">
              <a:solidFill>
                <a:srgbClr val="B13F9A"/>
              </a:solidFill>
            </a:endParaRPr>
          </a:p>
        </p:txBody>
      </p:sp>
      <p:sp>
        <p:nvSpPr>
          <p:cNvPr id="6" name="Slide Number Placeholder 5"/>
          <p:cNvSpPr>
            <a:spLocks noGrp="1"/>
          </p:cNvSpPr>
          <p:nvPr>
            <p:ph type="sldNum" sz="quarter" idx="12"/>
          </p:nvPr>
        </p:nvSpPr>
        <p:spPr/>
        <p:txBody>
          <a:bodyPr/>
          <a:lstStyle/>
          <a:p>
            <a:fld id="{0B24F7A5-3D5D-4E96-B481-89DDBB6063E9}"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3300578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1" y="2821840"/>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1" y="1905106"/>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397DD82-C324-4CB1-A541-BF351CBE14C1}" type="datetimeFigureOut">
              <a:rPr lang="en-GB" smtClean="0">
                <a:solidFill>
                  <a:srgbClr val="B13F9A"/>
                </a:solidFill>
              </a:rPr>
              <a:pPr/>
              <a:t>02/11/2020</a:t>
            </a:fld>
            <a:endParaRPr lang="en-GB">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p>
            <a:fld id="{0B24F7A5-3D5D-4E96-B481-89DDBB6063E9}"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113947257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6"/>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6"/>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397DD82-C324-4CB1-A541-BF351CBE14C1}" type="datetimeFigureOut">
              <a:rPr lang="en-GB" smtClean="0">
                <a:solidFill>
                  <a:srgbClr val="B13F9A"/>
                </a:solidFill>
              </a:rPr>
              <a:pPr/>
              <a:t>02/11/2020</a:t>
            </a:fld>
            <a:endParaRPr lang="en-GB">
              <a:solidFill>
                <a:srgbClr val="B13F9A"/>
              </a:solidFill>
            </a:endParaRPr>
          </a:p>
        </p:txBody>
      </p:sp>
      <p:sp>
        <p:nvSpPr>
          <p:cNvPr id="6" name="Footer Placeholder 5"/>
          <p:cNvSpPr>
            <a:spLocks noGrp="1"/>
          </p:cNvSpPr>
          <p:nvPr>
            <p:ph type="ftr" sz="quarter" idx="11"/>
          </p:nvPr>
        </p:nvSpPr>
        <p:spPr/>
        <p:txBody>
          <a:bodyPr/>
          <a:lstStyle/>
          <a:p>
            <a:endParaRPr lang="en-GB">
              <a:solidFill>
                <a:srgbClr val="B13F9A"/>
              </a:solidFill>
            </a:endParaRPr>
          </a:p>
        </p:txBody>
      </p:sp>
      <p:sp>
        <p:nvSpPr>
          <p:cNvPr id="7" name="Slide Number Placeholder 6"/>
          <p:cNvSpPr>
            <a:spLocks noGrp="1"/>
          </p:cNvSpPr>
          <p:nvPr>
            <p:ph type="sldNum" sz="quarter" idx="12"/>
          </p:nvPr>
        </p:nvSpPr>
        <p:spPr/>
        <p:txBody>
          <a:bodyPr/>
          <a:lstStyle/>
          <a:p>
            <a:fld id="{0B24F7A5-3D5D-4E96-B481-89DDBB6063E9}"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80081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397DD82-C324-4CB1-A541-BF351CBE14C1}" type="datetimeFigureOut">
              <a:rPr lang="en-GB" smtClean="0">
                <a:solidFill>
                  <a:srgbClr val="B13F9A"/>
                </a:solidFill>
              </a:rPr>
              <a:pPr/>
              <a:t>02/11/2020</a:t>
            </a:fld>
            <a:endParaRPr lang="en-GB">
              <a:solidFill>
                <a:srgbClr val="B13F9A"/>
              </a:solidFill>
            </a:endParaRPr>
          </a:p>
        </p:txBody>
      </p:sp>
      <p:sp>
        <p:nvSpPr>
          <p:cNvPr id="8" name="Footer Placeholder 7"/>
          <p:cNvSpPr>
            <a:spLocks noGrp="1"/>
          </p:cNvSpPr>
          <p:nvPr>
            <p:ph type="ftr" sz="quarter" idx="11"/>
          </p:nvPr>
        </p:nvSpPr>
        <p:spPr/>
        <p:txBody>
          <a:bodyPr/>
          <a:lstStyle/>
          <a:p>
            <a:endParaRPr lang="en-GB">
              <a:solidFill>
                <a:srgbClr val="B13F9A"/>
              </a:solidFill>
            </a:endParaRPr>
          </a:p>
        </p:txBody>
      </p:sp>
      <p:sp>
        <p:nvSpPr>
          <p:cNvPr id="9" name="Slide Number Placeholder 8"/>
          <p:cNvSpPr>
            <a:spLocks noGrp="1"/>
          </p:cNvSpPr>
          <p:nvPr>
            <p:ph type="sldNum" sz="quarter" idx="12"/>
          </p:nvPr>
        </p:nvSpPr>
        <p:spPr/>
        <p:txBody>
          <a:bodyPr/>
          <a:lstStyle/>
          <a:p>
            <a:fld id="{0B24F7A5-3D5D-4E96-B481-89DDBB6063E9}"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1572056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397DD82-C324-4CB1-A541-BF351CBE14C1}" type="datetimeFigureOut">
              <a:rPr lang="en-GB" smtClean="0">
                <a:solidFill>
                  <a:srgbClr val="B13F9A"/>
                </a:solidFill>
              </a:rPr>
              <a:pPr/>
              <a:t>02/11/2020</a:t>
            </a:fld>
            <a:endParaRPr lang="en-GB">
              <a:solidFill>
                <a:srgbClr val="B13F9A"/>
              </a:solidFill>
            </a:endParaRPr>
          </a:p>
        </p:txBody>
      </p:sp>
      <p:sp>
        <p:nvSpPr>
          <p:cNvPr id="4" name="Footer Placeholder 3"/>
          <p:cNvSpPr>
            <a:spLocks noGrp="1"/>
          </p:cNvSpPr>
          <p:nvPr>
            <p:ph type="ftr" sz="quarter" idx="11"/>
          </p:nvPr>
        </p:nvSpPr>
        <p:spPr/>
        <p:txBody>
          <a:bodyPr/>
          <a:lstStyle/>
          <a:p>
            <a:endParaRPr lang="en-GB">
              <a:solidFill>
                <a:srgbClr val="B13F9A"/>
              </a:solidFill>
            </a:endParaRPr>
          </a:p>
        </p:txBody>
      </p:sp>
      <p:sp>
        <p:nvSpPr>
          <p:cNvPr id="5" name="Slide Number Placeholder 4"/>
          <p:cNvSpPr>
            <a:spLocks noGrp="1"/>
          </p:cNvSpPr>
          <p:nvPr>
            <p:ph type="sldNum" sz="quarter" idx="12"/>
          </p:nvPr>
        </p:nvSpPr>
        <p:spPr/>
        <p:txBody>
          <a:bodyPr/>
          <a:lstStyle/>
          <a:p>
            <a:fld id="{0B24F7A5-3D5D-4E96-B481-89DDBB6063E9}"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2761891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9397DD82-C324-4CB1-A541-BF351CBE14C1}" type="datetimeFigureOut">
              <a:rPr lang="en-GB" smtClean="0">
                <a:solidFill>
                  <a:srgbClr val="B13F9A"/>
                </a:solidFill>
              </a:rPr>
              <a:pPr/>
              <a:t>02/11/2020</a:t>
            </a:fld>
            <a:endParaRPr lang="en-GB">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solidFill>
                <a:srgbClr val="B13F9A"/>
              </a:solidFill>
            </a:endParaRPr>
          </a:p>
        </p:txBody>
      </p:sp>
      <p:sp>
        <p:nvSpPr>
          <p:cNvPr id="4" name="Slide Number Placeholder 3"/>
          <p:cNvSpPr>
            <a:spLocks noGrp="1"/>
          </p:cNvSpPr>
          <p:nvPr>
            <p:ph type="sldNum" sz="quarter" idx="12"/>
          </p:nvPr>
        </p:nvSpPr>
        <p:spPr/>
        <p:txBody>
          <a:bodyPr/>
          <a:lstStyle/>
          <a:p>
            <a:fld id="{0B24F7A5-3D5D-4E96-B481-89DDBB6063E9}"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697814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397DD82-C324-4CB1-A541-BF351CBE14C1}" type="datetimeFigureOut">
              <a:rPr lang="en-GB" smtClean="0">
                <a:solidFill>
                  <a:srgbClr val="B13F9A"/>
                </a:solidFill>
              </a:rPr>
              <a:pPr/>
              <a:t>02/11/2020</a:t>
            </a:fld>
            <a:endParaRPr lang="en-GB">
              <a:solidFill>
                <a:srgbClr val="B13F9A"/>
              </a:solidFill>
            </a:endParaRPr>
          </a:p>
        </p:txBody>
      </p:sp>
      <p:sp>
        <p:nvSpPr>
          <p:cNvPr id="6" name="Footer Placeholder 5"/>
          <p:cNvSpPr>
            <a:spLocks noGrp="1"/>
          </p:cNvSpPr>
          <p:nvPr>
            <p:ph type="ftr" sz="quarter" idx="11"/>
          </p:nvPr>
        </p:nvSpPr>
        <p:spPr/>
        <p:txBody>
          <a:bodyPr/>
          <a:lstStyle/>
          <a:p>
            <a:endParaRPr lang="en-GB">
              <a:solidFill>
                <a:srgbClr val="B13F9A"/>
              </a:solidFill>
            </a:endParaRPr>
          </a:p>
        </p:txBody>
      </p:sp>
      <p:sp>
        <p:nvSpPr>
          <p:cNvPr id="7" name="Slide Number Placeholder 6"/>
          <p:cNvSpPr>
            <a:spLocks noGrp="1"/>
          </p:cNvSpPr>
          <p:nvPr>
            <p:ph type="sldNum" sz="quarter" idx="12"/>
          </p:nvPr>
        </p:nvSpPr>
        <p:spPr/>
        <p:txBody>
          <a:bodyPr/>
          <a:lstStyle/>
          <a:p>
            <a:fld id="{0B24F7A5-3D5D-4E96-B481-89DDBB6063E9}"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147788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8297F9-52E6-4906-99ED-FF7A07B9B6B5}" type="datetimeFigureOut">
              <a:rPr lang="en-GB" smtClean="0"/>
              <a:t>02/11/2020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4758FE4-A4F5-43F6-83FB-84296A0A161E}" type="slidenum">
              <a:rPr lang="en-GB" smtClean="0"/>
              <a:t>‹#›</a:t>
            </a:fld>
            <a:endParaRPr lang="en-GB" dirty="0"/>
          </a:p>
        </p:txBody>
      </p:sp>
    </p:spTree>
    <p:extLst>
      <p:ext uri="{BB962C8B-B14F-4D97-AF65-F5344CB8AC3E}">
        <p14:creationId xmlns:p14="http://schemas.microsoft.com/office/powerpoint/2010/main" val="2952013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74" y="1004774"/>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rot="21420000">
            <a:off x="596708" y="998922"/>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9397DD82-C324-4CB1-A541-BF351CBE14C1}" type="datetimeFigureOut">
              <a:rPr lang="en-GB" smtClean="0">
                <a:solidFill>
                  <a:srgbClr val="F4E7ED"/>
                </a:solidFill>
              </a:rPr>
              <a:pPr/>
              <a:t>02/11/2020</a:t>
            </a:fld>
            <a:endParaRPr lang="en-GB">
              <a:solidFill>
                <a:srgbClr val="F4E7ED"/>
              </a:solidFill>
            </a:endParaRPr>
          </a:p>
        </p:txBody>
      </p:sp>
      <p:sp>
        <p:nvSpPr>
          <p:cNvPr id="6" name="Footer Placeholder 5"/>
          <p:cNvSpPr>
            <a:spLocks noGrp="1"/>
          </p:cNvSpPr>
          <p:nvPr>
            <p:ph type="ftr" sz="quarter" idx="11"/>
          </p:nvPr>
        </p:nvSpPr>
        <p:spPr/>
        <p:txBody>
          <a:bodyPr/>
          <a:lstStyle/>
          <a:p>
            <a:endParaRPr lang="en-GB">
              <a:solidFill>
                <a:srgbClr val="F4E7ED"/>
              </a:solidFill>
            </a:endParaRPr>
          </a:p>
        </p:txBody>
      </p:sp>
      <p:sp>
        <p:nvSpPr>
          <p:cNvPr id="7" name="Slide Number Placeholder 6"/>
          <p:cNvSpPr>
            <a:spLocks noGrp="1"/>
          </p:cNvSpPr>
          <p:nvPr>
            <p:ph type="sldNum" sz="quarter" idx="12"/>
          </p:nvPr>
        </p:nvSpPr>
        <p:spPr/>
        <p:txBody>
          <a:bodyPr/>
          <a:lstStyle/>
          <a:p>
            <a:fld id="{0B24F7A5-3D5D-4E96-B481-89DDBB6063E9}" type="slidenum">
              <a:rPr lang="en-GB" smtClean="0">
                <a:solidFill>
                  <a:srgbClr val="F4E7ED"/>
                </a:solidFill>
              </a:rPr>
              <a:pPr/>
              <a:t>‹#›</a:t>
            </a:fld>
            <a:endParaRPr lang="en-GB">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extLst>
      <p:ext uri="{BB962C8B-B14F-4D97-AF65-F5344CB8AC3E}">
        <p14:creationId xmlns:p14="http://schemas.microsoft.com/office/powerpoint/2010/main" val="376078666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97DD82-C324-4CB1-A541-BF351CBE14C1}" type="datetimeFigureOut">
              <a:rPr lang="en-GB" smtClean="0">
                <a:solidFill>
                  <a:srgbClr val="B13F9A"/>
                </a:solidFill>
              </a:rPr>
              <a:pPr/>
              <a:t>02/11/2020</a:t>
            </a:fld>
            <a:endParaRPr lang="en-GB">
              <a:solidFill>
                <a:srgbClr val="B13F9A"/>
              </a:solidFill>
            </a:endParaRPr>
          </a:p>
        </p:txBody>
      </p:sp>
      <p:sp>
        <p:nvSpPr>
          <p:cNvPr id="5" name="Footer Placeholder 4"/>
          <p:cNvSpPr>
            <a:spLocks noGrp="1"/>
          </p:cNvSpPr>
          <p:nvPr>
            <p:ph type="ftr" sz="quarter" idx="11"/>
          </p:nvPr>
        </p:nvSpPr>
        <p:spPr/>
        <p:txBody>
          <a:bodyPr/>
          <a:lstStyle/>
          <a:p>
            <a:endParaRPr lang="en-GB">
              <a:solidFill>
                <a:srgbClr val="B13F9A"/>
              </a:solidFill>
            </a:endParaRPr>
          </a:p>
        </p:txBody>
      </p:sp>
      <p:sp>
        <p:nvSpPr>
          <p:cNvPr id="6" name="Slide Number Placeholder 5"/>
          <p:cNvSpPr>
            <a:spLocks noGrp="1"/>
          </p:cNvSpPr>
          <p:nvPr>
            <p:ph type="sldNum" sz="quarter" idx="12"/>
          </p:nvPr>
        </p:nvSpPr>
        <p:spPr/>
        <p:txBody>
          <a:bodyPr/>
          <a:lstStyle/>
          <a:p>
            <a:fld id="{0B24F7A5-3D5D-4E96-B481-89DDBB6063E9}"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1465515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5061"/>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74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9397DD82-C324-4CB1-A541-BF351CBE14C1}" type="datetimeFigureOut">
              <a:rPr lang="en-GB" smtClean="0">
                <a:solidFill>
                  <a:srgbClr val="B13F9A"/>
                </a:solidFill>
              </a:rPr>
              <a:pPr/>
              <a:t>02/11/2020</a:t>
            </a:fld>
            <a:endParaRPr lang="en-GB">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p>
            <a:endParaRPr lang="en-GB">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B24F7A5-3D5D-4E96-B481-89DDBB6063E9}"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285222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6"/>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8297F9-52E6-4906-99ED-FF7A07B9B6B5}" type="datetimeFigureOut">
              <a:rPr lang="en-GB" smtClean="0"/>
              <a:t>02/11/2020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4758FE4-A4F5-43F6-83FB-84296A0A161E}" type="slidenum">
              <a:rPr lang="en-GB" smtClean="0"/>
              <a:t>‹#›</a:t>
            </a:fld>
            <a:endParaRPr lang="en-GB" dirty="0"/>
          </a:p>
        </p:txBody>
      </p:sp>
    </p:spTree>
    <p:extLst>
      <p:ext uri="{BB962C8B-B14F-4D97-AF65-F5344CB8AC3E}">
        <p14:creationId xmlns:p14="http://schemas.microsoft.com/office/powerpoint/2010/main" val="785400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E8297F9-52E6-4906-99ED-FF7A07B9B6B5}" type="datetimeFigureOut">
              <a:rPr lang="en-GB" smtClean="0"/>
              <a:t>02/11/2020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4758FE4-A4F5-43F6-83FB-84296A0A161E}" type="slidenum">
              <a:rPr lang="en-GB" smtClean="0"/>
              <a:t>‹#›</a:t>
            </a:fld>
            <a:endParaRPr lang="en-GB" dirty="0"/>
          </a:p>
        </p:txBody>
      </p:sp>
    </p:spTree>
    <p:extLst>
      <p:ext uri="{BB962C8B-B14F-4D97-AF65-F5344CB8AC3E}">
        <p14:creationId xmlns:p14="http://schemas.microsoft.com/office/powerpoint/2010/main" val="3508783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7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7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E8297F9-52E6-4906-99ED-FF7A07B9B6B5}" type="datetimeFigureOut">
              <a:rPr lang="en-GB" smtClean="0"/>
              <a:t>02/11/2020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4758FE4-A4F5-43F6-83FB-84296A0A161E}" type="slidenum">
              <a:rPr lang="en-GB" smtClean="0"/>
              <a:t>‹#›</a:t>
            </a:fld>
            <a:endParaRPr lang="en-GB" dirty="0"/>
          </a:p>
        </p:txBody>
      </p:sp>
    </p:spTree>
    <p:extLst>
      <p:ext uri="{BB962C8B-B14F-4D97-AF65-F5344CB8AC3E}">
        <p14:creationId xmlns:p14="http://schemas.microsoft.com/office/powerpoint/2010/main" val="3637299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E8297F9-52E6-4906-99ED-FF7A07B9B6B5}" type="datetimeFigureOut">
              <a:rPr lang="en-GB" smtClean="0"/>
              <a:t>02/11/2020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4758FE4-A4F5-43F6-83FB-84296A0A161E}" type="slidenum">
              <a:rPr lang="en-GB" smtClean="0"/>
              <a:t>‹#›</a:t>
            </a:fld>
            <a:endParaRPr lang="en-GB" dirty="0"/>
          </a:p>
        </p:txBody>
      </p:sp>
    </p:spTree>
    <p:extLst>
      <p:ext uri="{BB962C8B-B14F-4D97-AF65-F5344CB8AC3E}">
        <p14:creationId xmlns:p14="http://schemas.microsoft.com/office/powerpoint/2010/main" val="266264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8297F9-52E6-4906-99ED-FF7A07B9B6B5}" type="datetimeFigureOut">
              <a:rPr lang="en-GB" smtClean="0"/>
              <a:t>02/11/2020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4758FE4-A4F5-43F6-83FB-84296A0A161E}" type="slidenum">
              <a:rPr lang="en-GB" smtClean="0"/>
              <a:t>‹#›</a:t>
            </a:fld>
            <a:endParaRPr lang="en-GB" dirty="0"/>
          </a:p>
        </p:txBody>
      </p:sp>
    </p:spTree>
    <p:extLst>
      <p:ext uri="{BB962C8B-B14F-4D97-AF65-F5344CB8AC3E}">
        <p14:creationId xmlns:p14="http://schemas.microsoft.com/office/powerpoint/2010/main" val="2662153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1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8297F9-52E6-4906-99ED-FF7A07B9B6B5}" type="datetimeFigureOut">
              <a:rPr lang="en-GB" smtClean="0"/>
              <a:t>02/11/2020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4758FE4-A4F5-43F6-83FB-84296A0A161E}" type="slidenum">
              <a:rPr lang="en-GB" smtClean="0"/>
              <a:t>‹#›</a:t>
            </a:fld>
            <a:endParaRPr lang="en-GB" dirty="0"/>
          </a:p>
        </p:txBody>
      </p:sp>
    </p:spTree>
    <p:extLst>
      <p:ext uri="{BB962C8B-B14F-4D97-AF65-F5344CB8AC3E}">
        <p14:creationId xmlns:p14="http://schemas.microsoft.com/office/powerpoint/2010/main" val="2256639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8297F9-52E6-4906-99ED-FF7A07B9B6B5}" type="datetimeFigureOut">
              <a:rPr lang="en-GB" smtClean="0"/>
              <a:t>02/11/2020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4758FE4-A4F5-43F6-83FB-84296A0A161E}" type="slidenum">
              <a:rPr lang="en-GB" smtClean="0"/>
              <a:t>‹#›</a:t>
            </a:fld>
            <a:endParaRPr lang="en-GB" dirty="0"/>
          </a:p>
        </p:txBody>
      </p:sp>
    </p:spTree>
    <p:extLst>
      <p:ext uri="{BB962C8B-B14F-4D97-AF65-F5344CB8AC3E}">
        <p14:creationId xmlns:p14="http://schemas.microsoft.com/office/powerpoint/2010/main" val="126841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4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297F9-52E6-4906-99ED-FF7A07B9B6B5}" type="datetimeFigureOut">
              <a:rPr lang="en-GB" smtClean="0"/>
              <a:t>02/11/2020</a:t>
            </a:fld>
            <a:endParaRPr lang="en-GB" dirty="0"/>
          </a:p>
        </p:txBody>
      </p:sp>
      <p:sp>
        <p:nvSpPr>
          <p:cNvPr id="5" name="Footer Placeholder 4"/>
          <p:cNvSpPr>
            <a:spLocks noGrp="1"/>
          </p:cNvSpPr>
          <p:nvPr>
            <p:ph type="ftr" sz="quarter" idx="3"/>
          </p:nvPr>
        </p:nvSpPr>
        <p:spPr>
          <a:xfrm>
            <a:off x="3124200" y="63564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4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58FE4-A4F5-43F6-83FB-84296A0A161E}" type="slidenum">
              <a:rPr lang="en-GB" smtClean="0"/>
              <a:t>‹#›</a:t>
            </a:fld>
            <a:endParaRPr lang="en-GB" dirty="0"/>
          </a:p>
        </p:txBody>
      </p:sp>
    </p:spTree>
    <p:extLst>
      <p:ext uri="{BB962C8B-B14F-4D97-AF65-F5344CB8AC3E}">
        <p14:creationId xmlns:p14="http://schemas.microsoft.com/office/powerpoint/2010/main" val="1090558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397DD82-C324-4CB1-A541-BF351CBE14C1}" type="datetimeFigureOut">
              <a:rPr lang="en-GB" smtClean="0">
                <a:solidFill>
                  <a:srgbClr val="B13F9A"/>
                </a:solidFill>
              </a:rPr>
              <a:pPr/>
              <a:t>02/11/2020</a:t>
            </a:fld>
            <a:endParaRPr lang="en-GB">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B24F7A5-3D5D-4E96-B481-89DDBB6063E9}"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1874558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facebook.com/iconcope/" TargetMode="External"/><Relationship Id="rId7" Type="http://schemas.openxmlformats.org/officeDocument/2006/relationships/image" Target="../media/image27.png"/><Relationship Id="rId2" Type="http://schemas.openxmlformats.org/officeDocument/2006/relationships/hyperlink" Target="http://iconcope.org/"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hyperlink" Target="https://twitter.com/ICON_COP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TempFolder\ICON Fridge magnet Sept 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904" y="-555700"/>
            <a:ext cx="6440896" cy="41699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 y="-19551"/>
            <a:ext cx="539552" cy="6858000"/>
          </a:xfrm>
          <a:prstGeom prst="rect">
            <a:avLst/>
          </a:prstGeom>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4437112" y="2131561"/>
            <a:ext cx="269776" cy="9144000"/>
          </a:xfrm>
          <a:prstGeom prst="rect">
            <a:avLst/>
          </a:prstGeom>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123728" y="4581128"/>
            <a:ext cx="5616624" cy="1200329"/>
          </a:xfrm>
          <a:prstGeom prst="rect">
            <a:avLst/>
          </a:prstGeom>
          <a:noFill/>
        </p:spPr>
        <p:txBody>
          <a:bodyPr wrap="square" rtlCol="0">
            <a:spAutoFit/>
          </a:bodyPr>
          <a:lstStyle/>
          <a:p>
            <a:pPr algn="ctr"/>
            <a:r>
              <a:rPr lang="en-US" dirty="0" err="1"/>
              <a:t>Dr</a:t>
            </a:r>
            <a:r>
              <a:rPr lang="en-US" dirty="0"/>
              <a:t> Suzanne Smith PhD </a:t>
            </a:r>
          </a:p>
          <a:p>
            <a:pPr algn="ctr"/>
            <a:r>
              <a:rPr lang="en-US" sz="1800" kern="1200" dirty="0">
                <a:solidFill>
                  <a:schemeClr val="tx1"/>
                </a:solidFill>
                <a:latin typeface="+mn-lt"/>
                <a:ea typeface="+mn-ea"/>
                <a:cs typeface="+mn-cs"/>
              </a:rPr>
              <a:t>Chief </a:t>
            </a:r>
            <a:r>
              <a:rPr lang="en-US" sz="1800" kern="1200" dirty="0" err="1">
                <a:solidFill>
                  <a:schemeClr val="tx1"/>
                </a:solidFill>
                <a:latin typeface="+mn-lt"/>
                <a:ea typeface="+mn-ea"/>
                <a:cs typeface="+mn-cs"/>
              </a:rPr>
              <a:t>Programme</a:t>
            </a:r>
            <a:r>
              <a:rPr lang="en-US" sz="1800" kern="1200" dirty="0">
                <a:solidFill>
                  <a:schemeClr val="tx1"/>
                </a:solidFill>
                <a:latin typeface="+mn-lt"/>
                <a:ea typeface="+mn-ea"/>
                <a:cs typeface="+mn-cs"/>
              </a:rPr>
              <a:t> Advisor/Volunteer</a:t>
            </a:r>
          </a:p>
          <a:p>
            <a:pPr algn="ctr"/>
            <a:r>
              <a:rPr lang="en-US" dirty="0"/>
              <a:t>Dr Bryony Kendall</a:t>
            </a:r>
          </a:p>
          <a:p>
            <a:pPr algn="ctr"/>
            <a:r>
              <a:rPr lang="en-US" sz="1800" kern="1200" dirty="0">
                <a:solidFill>
                  <a:schemeClr val="tx1"/>
                </a:solidFill>
                <a:latin typeface="+mn-lt"/>
                <a:ea typeface="+mn-ea"/>
                <a:cs typeface="+mn-cs"/>
              </a:rPr>
              <a:t>Named GP for Safeguarding, NHS Liverpool CCG</a:t>
            </a:r>
          </a:p>
        </p:txBody>
      </p:sp>
    </p:spTree>
    <p:extLst>
      <p:ext uri="{BB962C8B-B14F-4D97-AF65-F5344CB8AC3E}">
        <p14:creationId xmlns:p14="http://schemas.microsoft.com/office/powerpoint/2010/main" val="2628731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F161-6E76-DE42-8D5B-B371846739E4}"/>
              </a:ext>
            </a:extLst>
          </p:cNvPr>
          <p:cNvSpPr>
            <a:spLocks noGrp="1"/>
          </p:cNvSpPr>
          <p:nvPr>
            <p:ph type="title"/>
          </p:nvPr>
        </p:nvSpPr>
        <p:spPr/>
        <p:txBody>
          <a:bodyPr/>
          <a:lstStyle/>
          <a:p>
            <a:r>
              <a:rPr lang="en-US" dirty="0"/>
              <a:t>Social Media</a:t>
            </a:r>
          </a:p>
        </p:txBody>
      </p:sp>
      <p:sp>
        <p:nvSpPr>
          <p:cNvPr id="3" name="Content Placeholder 2">
            <a:extLst>
              <a:ext uri="{FF2B5EF4-FFF2-40B4-BE49-F238E27FC236}">
                <a16:creationId xmlns:a16="http://schemas.microsoft.com/office/drawing/2014/main" id="{17A5C1E8-5FFE-B143-9134-BBB55D3CBE4A}"/>
              </a:ext>
            </a:extLst>
          </p:cNvPr>
          <p:cNvSpPr>
            <a:spLocks noGrp="1"/>
          </p:cNvSpPr>
          <p:nvPr>
            <p:ph idx="1"/>
          </p:nvPr>
        </p:nvSpPr>
        <p:spPr/>
        <p:txBody>
          <a:bodyPr/>
          <a:lstStyle/>
          <a:p>
            <a:r>
              <a:rPr lang="en-US" dirty="0"/>
              <a:t>Between Sept 14</a:t>
            </a:r>
            <a:r>
              <a:rPr lang="en-US" baseline="30000" dirty="0"/>
              <a:t>th</a:t>
            </a:r>
            <a:r>
              <a:rPr lang="en-US" dirty="0"/>
              <a:t> to Oct 5, ICON reach via social media reached 28,079</a:t>
            </a:r>
          </a:p>
          <a:p>
            <a:r>
              <a:rPr lang="en-US" dirty="0"/>
              <a:t>85% women, 15% men.</a:t>
            </a:r>
          </a:p>
          <a:p>
            <a:r>
              <a:rPr lang="en-US" dirty="0"/>
              <a:t>There is a growing engagement with men since the intensified campaign began in April 2020.</a:t>
            </a:r>
          </a:p>
        </p:txBody>
      </p:sp>
      <p:pic>
        <p:nvPicPr>
          <p:cNvPr id="4" name="Picture 3">
            <a:extLst>
              <a:ext uri="{FF2B5EF4-FFF2-40B4-BE49-F238E27FC236}">
                <a16:creationId xmlns:a16="http://schemas.microsoft.com/office/drawing/2014/main" id="{BDC76140-2FCF-1C4C-9713-F2714F3FD6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57" y="566135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436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26"/>
            <a:ext cx="421115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C1FA607-7F7D-E945-BD74-C82021D57AF9}"/>
              </a:ext>
            </a:extLst>
          </p:cNvPr>
          <p:cNvSpPr>
            <a:spLocks noGrp="1"/>
          </p:cNvSpPr>
          <p:nvPr>
            <p:ph type="title"/>
          </p:nvPr>
        </p:nvSpPr>
        <p:spPr>
          <a:xfrm>
            <a:off x="4549896" y="70003"/>
            <a:ext cx="3733482" cy="1454051"/>
          </a:xfrm>
        </p:spPr>
        <p:txBody>
          <a:bodyPr>
            <a:normAutofit/>
          </a:bodyPr>
          <a:lstStyle/>
          <a:p>
            <a:r>
              <a:rPr lang="en-US" dirty="0">
                <a:solidFill>
                  <a:srgbClr val="000000"/>
                </a:solidFill>
              </a:rPr>
              <a:t>NHS 111</a:t>
            </a: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375032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AFB709FE-9943-3D4D-B0DA-7E6D55A1E7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2011" y="2812499"/>
            <a:ext cx="2746374" cy="1253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1C01C401-09A7-3941-A5BC-BA696943D94A}"/>
              </a:ext>
            </a:extLst>
          </p:cNvPr>
          <p:cNvSpPr>
            <a:spLocks noGrp="1"/>
          </p:cNvSpPr>
          <p:nvPr>
            <p:ph idx="1"/>
          </p:nvPr>
        </p:nvSpPr>
        <p:spPr>
          <a:xfrm>
            <a:off x="4072339" y="1052736"/>
            <a:ext cx="4749650" cy="5544616"/>
          </a:xfrm>
        </p:spPr>
        <p:txBody>
          <a:bodyPr anchor="ctr">
            <a:normAutofit fontScale="92500"/>
          </a:bodyPr>
          <a:lstStyle/>
          <a:p>
            <a:r>
              <a:rPr lang="en-US" sz="2800" dirty="0">
                <a:solidFill>
                  <a:srgbClr val="000000"/>
                </a:solidFill>
              </a:rPr>
              <a:t>New care advice incorporating the ICON message was approved by the National Clinical Governance Group and included in infant pathways for disposition of 6 hours and longer.</a:t>
            </a:r>
          </a:p>
          <a:p>
            <a:r>
              <a:rPr lang="en-US" sz="2800" dirty="0">
                <a:solidFill>
                  <a:srgbClr val="000000"/>
                </a:solidFill>
              </a:rPr>
              <a:t>Also included in relevant adult mental health pathways where the interrogation of major life events now includes a new baby for male callers as well as female.</a:t>
            </a:r>
          </a:p>
        </p:txBody>
      </p:sp>
    </p:spTree>
    <p:extLst>
      <p:ext uri="{BB962C8B-B14F-4D97-AF65-F5344CB8AC3E}">
        <p14:creationId xmlns:p14="http://schemas.microsoft.com/office/powerpoint/2010/main" val="485401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39000" cy="732696"/>
          </a:xfrm>
        </p:spPr>
        <p:txBody>
          <a:bodyPr>
            <a:normAutofit fontScale="90000"/>
          </a:bodyPr>
          <a:lstStyle/>
          <a:p>
            <a:r>
              <a:rPr lang="en-GB" dirty="0"/>
              <a:t>Measuring impact -Hampshire</a:t>
            </a:r>
          </a:p>
        </p:txBody>
      </p:sp>
      <p:sp>
        <p:nvSpPr>
          <p:cNvPr id="6" name="Content Placeholder 5"/>
          <p:cNvSpPr>
            <a:spLocks noGrp="1"/>
          </p:cNvSpPr>
          <p:nvPr>
            <p:ph idx="1"/>
          </p:nvPr>
        </p:nvSpPr>
        <p:spPr>
          <a:xfrm>
            <a:off x="323528" y="1268760"/>
            <a:ext cx="7920880" cy="3744416"/>
          </a:xfrm>
        </p:spPr>
        <p:txBody>
          <a:bodyPr>
            <a:normAutofit fontScale="77500" lnSpcReduction="20000"/>
          </a:bodyPr>
          <a:lstStyle/>
          <a:p>
            <a:r>
              <a:rPr lang="en-GB" b="1" i="1" dirty="0"/>
              <a:t>Views of professionals</a:t>
            </a:r>
          </a:p>
          <a:p>
            <a:r>
              <a:rPr lang="en-GB" dirty="0"/>
              <a:t>2018 10% of GPs routinely asked about coping with crying.</a:t>
            </a:r>
          </a:p>
          <a:p>
            <a:r>
              <a:rPr lang="en-GB" dirty="0"/>
              <a:t>2019 95% of GPs routinely ask about coping with crying at 6 week check and 93% that ICON helps them do that.</a:t>
            </a:r>
          </a:p>
          <a:p>
            <a:pPr lvl="0"/>
            <a:r>
              <a:rPr lang="en-GB" dirty="0"/>
              <a:t>“There are posters everywhere and [parents] already have the leaflet by the time they reach the ward so easy to cover on postnatal ward”</a:t>
            </a:r>
          </a:p>
          <a:p>
            <a:pPr lvl="0"/>
            <a:r>
              <a:rPr lang="en-GB" dirty="0"/>
              <a:t>“It’s second nature now if part of our discharge chat”.</a:t>
            </a:r>
          </a:p>
          <a:p>
            <a:pPr lvl="0"/>
            <a:r>
              <a:rPr lang="en-GB" dirty="0"/>
              <a:t>“I have not had an bad responses, I find it ok”.</a:t>
            </a:r>
          </a:p>
          <a:p>
            <a:endParaRPr lang="en-GB" dirty="0"/>
          </a:p>
          <a:p>
            <a:endParaRPr lang="en-GB"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57" y="566135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392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5A031-1ECF-A047-A4F9-7B91CF25B482}"/>
              </a:ext>
            </a:extLst>
          </p:cNvPr>
          <p:cNvSpPr>
            <a:spLocks noGrp="1"/>
          </p:cNvSpPr>
          <p:nvPr>
            <p:ph idx="1"/>
          </p:nvPr>
        </p:nvSpPr>
        <p:spPr>
          <a:xfrm>
            <a:off x="323528" y="548680"/>
            <a:ext cx="8229600" cy="5184576"/>
          </a:xfrm>
        </p:spPr>
        <p:txBody>
          <a:bodyPr>
            <a:normAutofit fontScale="92500" lnSpcReduction="10000"/>
          </a:bodyPr>
          <a:lstStyle/>
          <a:p>
            <a:r>
              <a:rPr lang="en-GB" b="1" i="1" dirty="0"/>
              <a:t>Views of parents/carers: </a:t>
            </a:r>
            <a:r>
              <a:rPr lang="en-GB" dirty="0"/>
              <a:t>87% of families were aware of the ICON message and when asked 95% of parent/carers were able to confirm that they had received and remembered the messages.  </a:t>
            </a:r>
          </a:p>
          <a:p>
            <a:r>
              <a:rPr lang="en-GB" dirty="0"/>
              <a:t>When asked ‘</a:t>
            </a:r>
            <a:r>
              <a:rPr lang="en-GB" i="1" dirty="0"/>
              <a:t>Would you feel confident to share the advice on crying with other people who care for your baby?</a:t>
            </a:r>
            <a:r>
              <a:rPr lang="en-GB" dirty="0"/>
              <a:t>’ 100% of the parents and carers responded with ‘yes’.  </a:t>
            </a:r>
          </a:p>
          <a:p>
            <a:r>
              <a:rPr lang="en-GB" dirty="0"/>
              <a:t>When asked ‘After receiving the ICON information did you change your behaviour in relation to your babies crying?’, the majority replied ‘yes’.</a:t>
            </a:r>
          </a:p>
          <a:p>
            <a:endParaRPr lang="en-US" dirty="0"/>
          </a:p>
        </p:txBody>
      </p:sp>
      <p:pic>
        <p:nvPicPr>
          <p:cNvPr id="4" name="Picture 3">
            <a:extLst>
              <a:ext uri="{FF2B5EF4-FFF2-40B4-BE49-F238E27FC236}">
                <a16:creationId xmlns:a16="http://schemas.microsoft.com/office/drawing/2014/main" id="{2D04EE49-8573-2743-977F-75466D4855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57" y="566135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88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3D9CE-C15F-5247-B2C5-0BE8806CB2FC}"/>
              </a:ext>
            </a:extLst>
          </p:cNvPr>
          <p:cNvSpPr>
            <a:spLocks noGrp="1"/>
          </p:cNvSpPr>
          <p:nvPr>
            <p:ph type="title"/>
          </p:nvPr>
        </p:nvSpPr>
        <p:spPr/>
        <p:txBody>
          <a:bodyPr/>
          <a:lstStyle/>
          <a:p>
            <a:r>
              <a:rPr lang="en-US" dirty="0"/>
              <a:t>Parent/Families ICON Group</a:t>
            </a:r>
          </a:p>
        </p:txBody>
      </p:sp>
      <p:sp>
        <p:nvSpPr>
          <p:cNvPr id="3" name="Content Placeholder 2">
            <a:extLst>
              <a:ext uri="{FF2B5EF4-FFF2-40B4-BE49-F238E27FC236}">
                <a16:creationId xmlns:a16="http://schemas.microsoft.com/office/drawing/2014/main" id="{1FA318F2-C0B7-C84E-852F-280B9D189044}"/>
              </a:ext>
            </a:extLst>
          </p:cNvPr>
          <p:cNvSpPr>
            <a:spLocks noGrp="1"/>
          </p:cNvSpPr>
          <p:nvPr>
            <p:ph idx="1"/>
          </p:nvPr>
        </p:nvSpPr>
        <p:spPr>
          <a:xfrm>
            <a:off x="434407" y="1166018"/>
            <a:ext cx="8229600" cy="4525963"/>
          </a:xfrm>
        </p:spPr>
        <p:txBody>
          <a:bodyPr>
            <a:normAutofit fontScale="92500"/>
          </a:bodyPr>
          <a:lstStyle/>
          <a:p>
            <a:r>
              <a:rPr lang="en-US" dirty="0"/>
              <a:t>Ellis’s Story</a:t>
            </a:r>
          </a:p>
          <a:p>
            <a:r>
              <a:rPr lang="en-US" dirty="0"/>
              <a:t>“I don’t know if anyone else feels the same but seeing it there in a newsletter, somehow feels like there’s some sort of relief/accomplishment! That make sense?”</a:t>
            </a:r>
          </a:p>
          <a:p>
            <a:r>
              <a:rPr lang="en-GB" dirty="0"/>
              <a:t>“ICON means so much to myself and my family. Knowing we can turn a negative life changing event into something positive, is what we wanted. I’m so proud to be apart of it.” </a:t>
            </a:r>
          </a:p>
          <a:p>
            <a:endParaRPr lang="en-GB" dirty="0"/>
          </a:p>
          <a:p>
            <a:endParaRPr lang="en-GB" dirty="0"/>
          </a:p>
          <a:p>
            <a:endParaRPr lang="en-US" dirty="0"/>
          </a:p>
        </p:txBody>
      </p:sp>
      <p:pic>
        <p:nvPicPr>
          <p:cNvPr id="4" name="Picture 3">
            <a:extLst>
              <a:ext uri="{FF2B5EF4-FFF2-40B4-BE49-F238E27FC236}">
                <a16:creationId xmlns:a16="http://schemas.microsoft.com/office/drawing/2014/main" id="{3012FDFB-80FF-114F-A3C1-A263FAED05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57" y="566135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524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087E-1156-7846-A086-0AC549EA177A}"/>
              </a:ext>
            </a:extLst>
          </p:cNvPr>
          <p:cNvSpPr>
            <a:spLocks noGrp="1"/>
          </p:cNvSpPr>
          <p:nvPr>
            <p:ph type="title"/>
          </p:nvPr>
        </p:nvSpPr>
        <p:spPr/>
        <p:txBody>
          <a:bodyPr/>
          <a:lstStyle/>
          <a:p>
            <a:r>
              <a:rPr lang="en-US" dirty="0"/>
              <a:t>Parents/Families ICON Group</a:t>
            </a:r>
          </a:p>
        </p:txBody>
      </p:sp>
      <p:sp>
        <p:nvSpPr>
          <p:cNvPr id="3" name="Content Placeholder 2">
            <a:extLst>
              <a:ext uri="{FF2B5EF4-FFF2-40B4-BE49-F238E27FC236}">
                <a16:creationId xmlns:a16="http://schemas.microsoft.com/office/drawing/2014/main" id="{D1B4FCDD-5B68-0D43-AD66-A2DB010D062F}"/>
              </a:ext>
            </a:extLst>
          </p:cNvPr>
          <p:cNvSpPr>
            <a:spLocks noGrp="1"/>
          </p:cNvSpPr>
          <p:nvPr>
            <p:ph idx="1"/>
          </p:nvPr>
        </p:nvSpPr>
        <p:spPr/>
        <p:txBody>
          <a:bodyPr/>
          <a:lstStyle/>
          <a:p>
            <a:r>
              <a:rPr lang="en-GB" dirty="0"/>
              <a:t>“I still have to pinch myself and check ICON is real sometimes. </a:t>
            </a:r>
            <a:r>
              <a:rPr lang="en-GB" dirty="0" err="1"/>
              <a:t>Im</a:t>
            </a:r>
            <a:r>
              <a:rPr lang="en-GB" dirty="0"/>
              <a:t> so proud to be part of it, it means so much to myself and my family.. we also have an extended family now thanks to ICON.” </a:t>
            </a:r>
          </a:p>
          <a:p>
            <a:r>
              <a:rPr lang="en-GB" dirty="0"/>
              <a:t>“ I miss Ellis every day, and hope ICON can prevent babies being shaken , and brothers being taken away as Ellis was."</a:t>
            </a:r>
          </a:p>
          <a:p>
            <a:endParaRPr lang="en-US" dirty="0"/>
          </a:p>
        </p:txBody>
      </p:sp>
      <p:pic>
        <p:nvPicPr>
          <p:cNvPr id="4" name="Picture 3">
            <a:extLst>
              <a:ext uri="{FF2B5EF4-FFF2-40B4-BE49-F238E27FC236}">
                <a16:creationId xmlns:a16="http://schemas.microsoft.com/office/drawing/2014/main" id="{50DA1E43-396C-6C40-A0CE-8C1E21514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57" y="566135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668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fficeArt object">
            <a:extLst>
              <a:ext uri="{FF2B5EF4-FFF2-40B4-BE49-F238E27FC236}">
                <a16:creationId xmlns:a16="http://schemas.microsoft.com/office/drawing/2014/main" id="{F8FE4B37-FE3C-184B-B486-352CE0B6F055}"/>
              </a:ext>
            </a:extLst>
          </p:cNvPr>
          <p:cNvPicPr/>
          <p:nvPr/>
        </p:nvPicPr>
        <p:blipFill>
          <a:blip r:embed="rId3"/>
          <a:stretch>
            <a:fillRect/>
          </a:stretch>
        </p:blipFill>
        <p:spPr>
          <a:xfrm>
            <a:off x="264859" y="181200"/>
            <a:ext cx="2664297" cy="3323773"/>
          </a:xfrm>
          <a:prstGeom prst="rect">
            <a:avLst/>
          </a:prstGeom>
          <a:ln w="12700" cap="flat">
            <a:noFill/>
            <a:miter lim="400000"/>
          </a:ln>
          <a:effectLst/>
        </p:spPr>
      </p:pic>
      <p:pic>
        <p:nvPicPr>
          <p:cNvPr id="3" name="officeArt object">
            <a:extLst>
              <a:ext uri="{FF2B5EF4-FFF2-40B4-BE49-F238E27FC236}">
                <a16:creationId xmlns:a16="http://schemas.microsoft.com/office/drawing/2014/main" id="{025E96E7-054C-794E-BD1C-3C4D3E420222}"/>
              </a:ext>
            </a:extLst>
          </p:cNvPr>
          <p:cNvPicPr/>
          <p:nvPr/>
        </p:nvPicPr>
        <p:blipFill>
          <a:blip r:embed="rId4"/>
          <a:stretch>
            <a:fillRect/>
          </a:stretch>
        </p:blipFill>
        <p:spPr>
          <a:xfrm>
            <a:off x="2699792" y="159124"/>
            <a:ext cx="2362835" cy="3057525"/>
          </a:xfrm>
          <a:prstGeom prst="rect">
            <a:avLst/>
          </a:prstGeom>
          <a:ln w="12700" cap="flat">
            <a:noFill/>
            <a:miter lim="400000"/>
          </a:ln>
          <a:effectLst/>
        </p:spPr>
      </p:pic>
      <p:pic>
        <p:nvPicPr>
          <p:cNvPr id="4" name="officeArt object">
            <a:extLst>
              <a:ext uri="{FF2B5EF4-FFF2-40B4-BE49-F238E27FC236}">
                <a16:creationId xmlns:a16="http://schemas.microsoft.com/office/drawing/2014/main" id="{EB5EB1A4-1730-4543-8F35-8F88D48E7DF8}"/>
              </a:ext>
            </a:extLst>
          </p:cNvPr>
          <p:cNvPicPr/>
          <p:nvPr/>
        </p:nvPicPr>
        <p:blipFill>
          <a:blip r:embed="rId5"/>
          <a:stretch>
            <a:fillRect/>
          </a:stretch>
        </p:blipFill>
        <p:spPr>
          <a:xfrm>
            <a:off x="3059832" y="2564904"/>
            <a:ext cx="3275856" cy="3323773"/>
          </a:xfrm>
          <a:prstGeom prst="rect">
            <a:avLst/>
          </a:prstGeom>
          <a:ln w="12700" cap="flat">
            <a:noFill/>
            <a:miter lim="400000"/>
          </a:ln>
          <a:effectLst/>
        </p:spPr>
      </p:pic>
      <p:pic>
        <p:nvPicPr>
          <p:cNvPr id="5" name="officeArt object">
            <a:extLst>
              <a:ext uri="{FF2B5EF4-FFF2-40B4-BE49-F238E27FC236}">
                <a16:creationId xmlns:a16="http://schemas.microsoft.com/office/drawing/2014/main" id="{EC296666-C06E-E843-A4D7-E7F39D5E4B11}"/>
              </a:ext>
            </a:extLst>
          </p:cNvPr>
          <p:cNvPicPr/>
          <p:nvPr/>
        </p:nvPicPr>
        <p:blipFill>
          <a:blip r:embed="rId6"/>
          <a:stretch>
            <a:fillRect/>
          </a:stretch>
        </p:blipFill>
        <p:spPr>
          <a:xfrm>
            <a:off x="8092" y="4017380"/>
            <a:ext cx="3553301" cy="2659420"/>
          </a:xfrm>
          <a:prstGeom prst="rect">
            <a:avLst/>
          </a:prstGeom>
          <a:ln w="12700" cap="flat">
            <a:noFill/>
            <a:miter lim="400000"/>
          </a:ln>
          <a:effectLst/>
        </p:spPr>
      </p:pic>
      <p:pic>
        <p:nvPicPr>
          <p:cNvPr id="6" name="officeArt object">
            <a:extLst>
              <a:ext uri="{FF2B5EF4-FFF2-40B4-BE49-F238E27FC236}">
                <a16:creationId xmlns:a16="http://schemas.microsoft.com/office/drawing/2014/main" id="{7D85F9E8-D51E-CE44-9EF1-74CAF5AE3228}"/>
              </a:ext>
            </a:extLst>
          </p:cNvPr>
          <p:cNvPicPr/>
          <p:nvPr/>
        </p:nvPicPr>
        <p:blipFill>
          <a:blip r:embed="rId7"/>
          <a:stretch>
            <a:fillRect/>
          </a:stretch>
        </p:blipFill>
        <p:spPr>
          <a:xfrm>
            <a:off x="5969000" y="25082"/>
            <a:ext cx="3175000" cy="6807835"/>
          </a:xfrm>
          <a:prstGeom prst="rect">
            <a:avLst/>
          </a:prstGeom>
          <a:ln w="12700" cap="flat">
            <a:noFill/>
            <a:miter lim="400000"/>
          </a:ln>
          <a:effectLst/>
        </p:spPr>
      </p:pic>
    </p:spTree>
    <p:extLst>
      <p:ext uri="{BB962C8B-B14F-4D97-AF65-F5344CB8AC3E}">
        <p14:creationId xmlns:p14="http://schemas.microsoft.com/office/powerpoint/2010/main" val="1176423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15833"/>
            <a:ext cx="7239000" cy="660688"/>
          </a:xfrm>
        </p:spPr>
        <p:txBody>
          <a:bodyPr>
            <a:normAutofit fontScale="90000"/>
          </a:bodyPr>
          <a:lstStyle/>
          <a:p>
            <a:r>
              <a:rPr lang="en-GB" dirty="0">
                <a:latin typeface="Calibri" panose="020F0502020204030204" pitchFamily="34" charset="0"/>
              </a:rPr>
              <a:t>Case example</a:t>
            </a:r>
          </a:p>
        </p:txBody>
      </p:sp>
      <p:sp>
        <p:nvSpPr>
          <p:cNvPr id="3" name="Content Placeholder 2"/>
          <p:cNvSpPr>
            <a:spLocks noGrp="1"/>
          </p:cNvSpPr>
          <p:nvPr>
            <p:ph idx="1"/>
          </p:nvPr>
        </p:nvSpPr>
        <p:spPr>
          <a:xfrm>
            <a:off x="467544" y="746230"/>
            <a:ext cx="7239000" cy="4915018"/>
          </a:xfrm>
        </p:spPr>
        <p:txBody>
          <a:bodyPr>
            <a:normAutofit/>
          </a:bodyPr>
          <a:lstStyle/>
          <a:p>
            <a:endParaRPr lang="en-GB" dirty="0">
              <a:latin typeface="Calibri" panose="020F0502020204030204" pitchFamily="34" charset="0"/>
            </a:endParaRPr>
          </a:p>
          <a:p>
            <a:endParaRPr lang="en-GB" dirty="0">
              <a:latin typeface="Calibri" panose="020F0502020204030204" pitchFamily="34" charset="0"/>
            </a:endParaRPr>
          </a:p>
          <a:p>
            <a:pPr marL="0" indent="0">
              <a:buNone/>
            </a:pPr>
            <a:endParaRPr lang="en-GB" dirty="0">
              <a:latin typeface="Calibri" panose="020F0502020204030204"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57" y="566135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stretch>
            <a:fillRect/>
          </a:stretch>
        </p:blipFill>
        <p:spPr>
          <a:xfrm>
            <a:off x="2411760" y="1458724"/>
            <a:ext cx="4302025" cy="3870624"/>
          </a:xfrm>
          <a:prstGeom prst="rect">
            <a:avLst/>
          </a:prstGeom>
        </p:spPr>
      </p:pic>
    </p:spTree>
    <p:extLst>
      <p:ext uri="{BB962C8B-B14F-4D97-AF65-F5344CB8AC3E}">
        <p14:creationId xmlns:p14="http://schemas.microsoft.com/office/powerpoint/2010/main" val="3983751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15833"/>
            <a:ext cx="7239000" cy="660688"/>
          </a:xfrm>
        </p:spPr>
        <p:txBody>
          <a:bodyPr>
            <a:normAutofit fontScale="90000"/>
          </a:bodyPr>
          <a:lstStyle/>
          <a:p>
            <a:r>
              <a:rPr lang="en-GB" dirty="0">
                <a:latin typeface="Calibri" panose="020F0502020204030204" pitchFamily="34" charset="0"/>
              </a:rPr>
              <a:t>During lockdown</a:t>
            </a:r>
          </a:p>
        </p:txBody>
      </p:sp>
      <p:sp>
        <p:nvSpPr>
          <p:cNvPr id="3" name="Content Placeholder 2"/>
          <p:cNvSpPr>
            <a:spLocks noGrp="1"/>
          </p:cNvSpPr>
          <p:nvPr>
            <p:ph idx="1"/>
          </p:nvPr>
        </p:nvSpPr>
        <p:spPr>
          <a:xfrm>
            <a:off x="467544" y="746230"/>
            <a:ext cx="7239000" cy="4915018"/>
          </a:xfrm>
        </p:spPr>
        <p:txBody>
          <a:bodyPr>
            <a:normAutofit/>
          </a:bodyPr>
          <a:lstStyle/>
          <a:p>
            <a:endParaRPr lang="en-GB" dirty="0">
              <a:latin typeface="Calibri" panose="020F0502020204030204" pitchFamily="34" charset="0"/>
            </a:endParaRPr>
          </a:p>
          <a:p>
            <a:endParaRPr lang="en-GB" dirty="0">
              <a:latin typeface="Calibri" panose="020F0502020204030204" pitchFamily="34" charset="0"/>
            </a:endParaRPr>
          </a:p>
          <a:p>
            <a:r>
              <a:rPr lang="en-GB" dirty="0">
                <a:latin typeface="Calibri" panose="020F0502020204030204" pitchFamily="34" charset="0"/>
              </a:rPr>
              <a:t>12w child “death by shaking and blunt force trauma”</a:t>
            </a:r>
          </a:p>
          <a:p>
            <a:endParaRPr lang="en-GB" dirty="0">
              <a:latin typeface="Calibri" panose="020F0502020204030204" pitchFamily="34" charset="0"/>
            </a:endParaRPr>
          </a:p>
          <a:p>
            <a:r>
              <a:rPr lang="en-GB" dirty="0">
                <a:latin typeface="Calibri" panose="020F0502020204030204" pitchFamily="34" charset="0"/>
              </a:rPr>
              <a:t>Child SPR written; awaiting completion of trial process</a:t>
            </a:r>
          </a:p>
          <a:p>
            <a:endParaRPr lang="en-GB" dirty="0">
              <a:latin typeface="Calibri" panose="020F0502020204030204" pitchFamily="34" charset="0"/>
            </a:endParaRPr>
          </a:p>
          <a:p>
            <a:endParaRPr lang="en-GB" dirty="0">
              <a:latin typeface="Calibri" panose="020F0502020204030204" pitchFamily="34" charset="0"/>
            </a:endParaRPr>
          </a:p>
          <a:p>
            <a:pPr marL="0" indent="0">
              <a:buNone/>
            </a:pPr>
            <a:endParaRPr lang="en-GB" dirty="0">
              <a:latin typeface="Calibri" panose="020F0502020204030204"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57" y="566135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332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15833"/>
            <a:ext cx="7239000" cy="660688"/>
          </a:xfrm>
        </p:spPr>
        <p:txBody>
          <a:bodyPr>
            <a:normAutofit fontScale="90000"/>
          </a:bodyPr>
          <a:lstStyle/>
          <a:p>
            <a:r>
              <a:rPr lang="en-GB" dirty="0">
                <a:latin typeface="Calibri" panose="020F0502020204030204" pitchFamily="34" charset="0"/>
              </a:rPr>
              <a:t>Hidden male</a:t>
            </a:r>
          </a:p>
        </p:txBody>
      </p:sp>
      <p:sp>
        <p:nvSpPr>
          <p:cNvPr id="3" name="Content Placeholder 2"/>
          <p:cNvSpPr>
            <a:spLocks noGrp="1"/>
          </p:cNvSpPr>
          <p:nvPr>
            <p:ph idx="1"/>
          </p:nvPr>
        </p:nvSpPr>
        <p:spPr>
          <a:xfrm>
            <a:off x="467544" y="746230"/>
            <a:ext cx="7239000" cy="4915018"/>
          </a:xfrm>
        </p:spPr>
        <p:txBody>
          <a:bodyPr>
            <a:normAutofit/>
          </a:bodyPr>
          <a:lstStyle/>
          <a:p>
            <a:endParaRPr lang="en-GB" dirty="0">
              <a:latin typeface="Calibri" panose="020F0502020204030204" pitchFamily="34" charset="0"/>
            </a:endParaRPr>
          </a:p>
          <a:p>
            <a:endParaRPr lang="en-GB" dirty="0">
              <a:latin typeface="Calibri" panose="020F0502020204030204" pitchFamily="34" charset="0"/>
            </a:endParaRPr>
          </a:p>
          <a:p>
            <a:r>
              <a:rPr lang="en-GB" dirty="0">
                <a:latin typeface="Calibri" panose="020F0502020204030204" pitchFamily="34" charset="0"/>
              </a:rPr>
              <a:t>Mother attended alone due to covid restrictions</a:t>
            </a:r>
          </a:p>
          <a:p>
            <a:endParaRPr lang="en-GB" dirty="0">
              <a:latin typeface="Calibri" panose="020F0502020204030204" pitchFamily="34" charset="0"/>
            </a:endParaRPr>
          </a:p>
          <a:p>
            <a:r>
              <a:rPr lang="en-GB" dirty="0">
                <a:latin typeface="Calibri" panose="020F0502020204030204" pitchFamily="34" charset="0"/>
              </a:rPr>
              <a:t>Father shared care of baby but not seen</a:t>
            </a:r>
          </a:p>
          <a:p>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a:p>
            <a:pPr marL="0" indent="0">
              <a:buNone/>
            </a:pPr>
            <a:endParaRPr lang="en-GB" dirty="0">
              <a:latin typeface="Calibri" panose="020F0502020204030204"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57" y="566135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169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15833"/>
            <a:ext cx="7239000" cy="660688"/>
          </a:xfrm>
        </p:spPr>
        <p:txBody>
          <a:bodyPr>
            <a:normAutofit fontScale="90000"/>
          </a:bodyPr>
          <a:lstStyle/>
          <a:p>
            <a:r>
              <a:rPr lang="en-GB" dirty="0">
                <a:latin typeface="Calibri" panose="020F0502020204030204" pitchFamily="34" charset="0"/>
              </a:rPr>
              <a:t>The Named GP story</a:t>
            </a:r>
          </a:p>
        </p:txBody>
      </p:sp>
      <p:sp>
        <p:nvSpPr>
          <p:cNvPr id="3" name="Content Placeholder 2"/>
          <p:cNvSpPr>
            <a:spLocks noGrp="1"/>
          </p:cNvSpPr>
          <p:nvPr>
            <p:ph idx="1"/>
          </p:nvPr>
        </p:nvSpPr>
        <p:spPr>
          <a:xfrm>
            <a:off x="467544" y="746230"/>
            <a:ext cx="7239000" cy="4915018"/>
          </a:xfrm>
        </p:spPr>
        <p:txBody>
          <a:bodyPr>
            <a:normAutofit/>
          </a:bodyPr>
          <a:lstStyle/>
          <a:p>
            <a:endParaRPr lang="en-GB" dirty="0">
              <a:latin typeface="Calibri" panose="020F0502020204030204" pitchFamily="34" charset="0"/>
            </a:endParaRPr>
          </a:p>
          <a:p>
            <a:endParaRPr lang="en-GB" dirty="0">
              <a:latin typeface="Calibri" panose="020F0502020204030204" pitchFamily="34" charset="0"/>
            </a:endParaRPr>
          </a:p>
          <a:p>
            <a:r>
              <a:rPr lang="en-GB" dirty="0">
                <a:latin typeface="Calibri" panose="020F0502020204030204" pitchFamily="34" charset="0"/>
              </a:rPr>
              <a:t>Introduction</a:t>
            </a:r>
          </a:p>
          <a:p>
            <a:endParaRPr lang="en-GB" dirty="0">
              <a:latin typeface="Calibri" panose="020F0502020204030204" pitchFamily="34" charset="0"/>
            </a:endParaRPr>
          </a:p>
          <a:p>
            <a:r>
              <a:rPr lang="en-GB" dirty="0">
                <a:latin typeface="Calibri" panose="020F0502020204030204" pitchFamily="34" charset="0"/>
              </a:rPr>
              <a:t>Revision of knowledge and programme</a:t>
            </a:r>
          </a:p>
          <a:p>
            <a:endParaRPr lang="en-GB" dirty="0">
              <a:latin typeface="Calibri" panose="020F0502020204030204" pitchFamily="34" charset="0"/>
            </a:endParaRPr>
          </a:p>
          <a:p>
            <a:r>
              <a:rPr lang="en-GB" dirty="0">
                <a:latin typeface="Calibri" panose="020F0502020204030204" pitchFamily="34" charset="0"/>
              </a:rPr>
              <a:t>Change your practice</a:t>
            </a:r>
          </a:p>
          <a:p>
            <a:pPr marL="0" indent="0">
              <a:buNone/>
            </a:pPr>
            <a:endParaRPr lang="en-GB" dirty="0">
              <a:latin typeface="Calibri" panose="020F0502020204030204"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57" y="566135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289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15833"/>
            <a:ext cx="7239000" cy="660688"/>
          </a:xfrm>
        </p:spPr>
        <p:txBody>
          <a:bodyPr>
            <a:normAutofit fontScale="90000"/>
          </a:bodyPr>
          <a:lstStyle/>
          <a:p>
            <a:r>
              <a:rPr lang="en-GB" dirty="0">
                <a:latin typeface="Calibri" panose="020F0502020204030204" pitchFamily="34" charset="0"/>
              </a:rPr>
              <a:t>“Was the GP aware of ICON?”</a:t>
            </a:r>
          </a:p>
        </p:txBody>
      </p:sp>
      <p:sp>
        <p:nvSpPr>
          <p:cNvPr id="3" name="Content Placeholder 2"/>
          <p:cNvSpPr>
            <a:spLocks noGrp="1"/>
          </p:cNvSpPr>
          <p:nvPr>
            <p:ph idx="1"/>
          </p:nvPr>
        </p:nvSpPr>
        <p:spPr>
          <a:xfrm>
            <a:off x="467544" y="746230"/>
            <a:ext cx="7239000" cy="4915018"/>
          </a:xfrm>
        </p:spPr>
        <p:txBody>
          <a:bodyPr>
            <a:normAutofit/>
          </a:bodyPr>
          <a:lstStyle/>
          <a:p>
            <a:endParaRPr lang="en-GB" dirty="0">
              <a:latin typeface="Calibri" panose="020F0502020204030204" pitchFamily="34" charset="0"/>
            </a:endParaRPr>
          </a:p>
          <a:p>
            <a:endParaRPr lang="en-GB" dirty="0">
              <a:latin typeface="Calibri" panose="020F0502020204030204" pitchFamily="34" charset="0"/>
            </a:endParaRPr>
          </a:p>
          <a:p>
            <a:r>
              <a:rPr lang="en-GB" dirty="0">
                <a:latin typeface="Calibri" panose="020F0502020204030204" pitchFamily="34" charset="0"/>
              </a:rPr>
              <a:t>Direct questions asked regarding crying and sleep patterns </a:t>
            </a:r>
          </a:p>
          <a:p>
            <a:endParaRPr lang="en-GB" dirty="0">
              <a:latin typeface="Calibri" panose="020F0502020204030204" pitchFamily="34" charset="0"/>
            </a:endParaRPr>
          </a:p>
          <a:p>
            <a:r>
              <a:rPr lang="en-GB" dirty="0">
                <a:latin typeface="Calibri" panose="020F0502020204030204" pitchFamily="34" charset="0"/>
              </a:rPr>
              <a:t>By SPR National panel and Independent chair</a:t>
            </a:r>
          </a:p>
          <a:p>
            <a:endParaRPr lang="en-GB" dirty="0">
              <a:latin typeface="Calibri" panose="020F0502020204030204" pitchFamily="34" charset="0"/>
            </a:endParaRPr>
          </a:p>
          <a:p>
            <a:pPr marL="0" indent="0">
              <a:buNone/>
            </a:pPr>
            <a:endParaRPr lang="en-GB" dirty="0">
              <a:latin typeface="Calibri" panose="020F0502020204030204"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57" y="566135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483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15833"/>
            <a:ext cx="7239000" cy="660688"/>
          </a:xfrm>
        </p:spPr>
        <p:txBody>
          <a:bodyPr>
            <a:normAutofit fontScale="90000"/>
          </a:bodyPr>
          <a:lstStyle/>
          <a:p>
            <a:r>
              <a:rPr lang="en-GB" dirty="0">
                <a:latin typeface="Calibri" panose="020F0502020204030204" pitchFamily="34" charset="0"/>
              </a:rPr>
              <a:t>Change your practice</a:t>
            </a:r>
          </a:p>
        </p:txBody>
      </p:sp>
      <p:sp>
        <p:nvSpPr>
          <p:cNvPr id="3" name="Content Placeholder 2"/>
          <p:cNvSpPr>
            <a:spLocks noGrp="1"/>
          </p:cNvSpPr>
          <p:nvPr>
            <p:ph idx="1"/>
          </p:nvPr>
        </p:nvSpPr>
        <p:spPr>
          <a:xfrm>
            <a:off x="467544" y="746230"/>
            <a:ext cx="7239000" cy="4915018"/>
          </a:xfrm>
        </p:spPr>
        <p:txBody>
          <a:bodyPr>
            <a:normAutofit/>
          </a:bodyPr>
          <a:lstStyle/>
          <a:p>
            <a:endParaRPr lang="en-GB" dirty="0">
              <a:latin typeface="Calibri" panose="020F0502020204030204" pitchFamily="34" charset="0"/>
            </a:endParaRPr>
          </a:p>
          <a:p>
            <a:endParaRPr lang="en-GB" dirty="0">
              <a:latin typeface="Calibri" panose="020F0502020204030204" pitchFamily="34" charset="0"/>
            </a:endParaRPr>
          </a:p>
          <a:p>
            <a:pPr marL="0" indent="0">
              <a:buNone/>
            </a:pPr>
            <a:r>
              <a:rPr lang="en-GB" dirty="0">
                <a:latin typeface="Calibri" panose="020F0502020204030204" pitchFamily="34" charset="0"/>
              </a:rPr>
              <a:t>How do you ensure the message is received by fathers? </a:t>
            </a:r>
          </a:p>
          <a:p>
            <a:pPr marL="0" indent="0">
              <a:buNone/>
            </a:pPr>
            <a:endParaRPr lang="en-GB" dirty="0">
              <a:latin typeface="Calibri" panose="020F0502020204030204" pitchFamily="34" charset="0"/>
            </a:endParaRPr>
          </a:p>
          <a:p>
            <a:pPr marL="0" indent="0">
              <a:buNone/>
            </a:pPr>
            <a:r>
              <a:rPr lang="en-GB" dirty="0">
                <a:latin typeface="Calibri" panose="020F0502020204030204" pitchFamily="34" charset="0"/>
              </a:rPr>
              <a:t>How have you made ICON Covid-appropriate?</a:t>
            </a:r>
          </a:p>
          <a:p>
            <a:pPr marL="0" indent="0">
              <a:buNone/>
            </a:pPr>
            <a:endParaRPr lang="en-GB" dirty="0">
              <a:latin typeface="Calibri" panose="020F0502020204030204" pitchFamily="34" charset="0"/>
            </a:endParaRPr>
          </a:p>
          <a:p>
            <a:pPr marL="0" indent="0">
              <a:buNone/>
            </a:pPr>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a:p>
            <a:pPr marL="0" indent="0">
              <a:buNone/>
            </a:pPr>
            <a:endParaRPr lang="en-GB" dirty="0">
              <a:latin typeface="Calibri" panose="020F0502020204030204"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57" y="566135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331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467422"/>
            <a:ext cx="5256584" cy="1143000"/>
          </a:xfrm>
        </p:spPr>
        <p:txBody>
          <a:bodyPr>
            <a:normAutofit fontScale="90000"/>
          </a:bodyPr>
          <a:lstStyle/>
          <a:p>
            <a:r>
              <a:rPr lang="en-GB" dirty="0">
                <a:latin typeface="Calibri" panose="020F0502020204030204" pitchFamily="34" charset="0"/>
              </a:rPr>
              <a:t>Named</a:t>
            </a:r>
            <a:br>
              <a:rPr lang="en-GB" dirty="0">
                <a:latin typeface="Calibri" panose="020F0502020204030204" pitchFamily="34" charset="0"/>
              </a:rPr>
            </a:br>
            <a:r>
              <a:rPr lang="en-GB" dirty="0">
                <a:latin typeface="Calibri" panose="020F0502020204030204" pitchFamily="34" charset="0"/>
              </a:rPr>
              <a:t> GP influence</a:t>
            </a:r>
          </a:p>
        </p:txBody>
      </p:sp>
      <p:sp>
        <p:nvSpPr>
          <p:cNvPr id="3" name="Content Placeholder 2"/>
          <p:cNvSpPr>
            <a:spLocks noGrp="1"/>
          </p:cNvSpPr>
          <p:nvPr>
            <p:ph idx="1"/>
          </p:nvPr>
        </p:nvSpPr>
        <p:spPr/>
        <p:txBody>
          <a:bodyPr>
            <a:normAutofit/>
          </a:bodyPr>
          <a:lstStyle/>
          <a:p>
            <a:endParaRPr lang="en-GB" dirty="0">
              <a:latin typeface="Calibri" panose="020F0502020204030204" pitchFamily="34" charset="0"/>
            </a:endParaRPr>
          </a:p>
          <a:p>
            <a:endParaRPr lang="en-GB" dirty="0">
              <a:latin typeface="Calibri" panose="020F0502020204030204" pitchFamily="34" charset="0"/>
            </a:endParaRPr>
          </a:p>
          <a:p>
            <a:pPr marL="0" indent="0">
              <a:buNone/>
            </a:pPr>
            <a:endParaRPr lang="en-GB" dirty="0">
              <a:latin typeface="Calibri" panose="020F0502020204030204" pitchFamily="34" charset="0"/>
            </a:endParaRPr>
          </a:p>
          <a:p>
            <a:pPr marL="0" indent="0">
              <a:buNone/>
            </a:pPr>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a:p>
            <a:pPr marL="0" indent="0">
              <a:buNone/>
            </a:pPr>
            <a:endParaRPr lang="en-GB" dirty="0">
              <a:latin typeface="Calibri" panose="020F0502020204030204"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57" y="566135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stretch>
            <a:fillRect/>
          </a:stretch>
        </p:blipFill>
        <p:spPr>
          <a:xfrm>
            <a:off x="0" y="-27602"/>
            <a:ext cx="5821626" cy="3276048"/>
          </a:xfrm>
          <a:prstGeom prst="rect">
            <a:avLst/>
          </a:prstGeom>
        </p:spPr>
      </p:pic>
      <p:pic>
        <p:nvPicPr>
          <p:cNvPr id="6" name="Picture 5"/>
          <p:cNvPicPr>
            <a:picLocks noChangeAspect="1"/>
          </p:cNvPicPr>
          <p:nvPr/>
        </p:nvPicPr>
        <p:blipFill>
          <a:blip r:embed="rId5"/>
          <a:stretch>
            <a:fillRect/>
          </a:stretch>
        </p:blipFill>
        <p:spPr>
          <a:xfrm>
            <a:off x="2464378" y="3443251"/>
            <a:ext cx="6572065" cy="3229159"/>
          </a:xfrm>
          <a:prstGeom prst="rect">
            <a:avLst/>
          </a:prstGeom>
        </p:spPr>
      </p:pic>
    </p:spTree>
    <p:extLst>
      <p:ext uri="{BB962C8B-B14F-4D97-AF65-F5344CB8AC3E}">
        <p14:creationId xmlns:p14="http://schemas.microsoft.com/office/powerpoint/2010/main" val="1974792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alibri" panose="020F0502020204030204" pitchFamily="34" charset="0"/>
              </a:rPr>
              <a:t>Named GP</a:t>
            </a:r>
            <a:br>
              <a:rPr lang="en-GB" dirty="0">
                <a:latin typeface="Calibri" panose="020F0502020204030204" pitchFamily="34" charset="0"/>
              </a:rPr>
            </a:br>
            <a:r>
              <a:rPr lang="en-GB" dirty="0">
                <a:latin typeface="Calibri" panose="020F0502020204030204" pitchFamily="34" charset="0"/>
              </a:rPr>
              <a:t> influence</a:t>
            </a:r>
          </a:p>
        </p:txBody>
      </p:sp>
      <p:sp>
        <p:nvSpPr>
          <p:cNvPr id="3" name="Content Placeholder 2"/>
          <p:cNvSpPr>
            <a:spLocks noGrp="1"/>
          </p:cNvSpPr>
          <p:nvPr>
            <p:ph idx="1"/>
          </p:nvPr>
        </p:nvSpPr>
        <p:spPr/>
        <p:txBody>
          <a:bodyPr>
            <a:normAutofit/>
          </a:bodyPr>
          <a:lstStyle/>
          <a:p>
            <a:endParaRPr lang="en-GB" dirty="0">
              <a:latin typeface="Calibri" panose="020F0502020204030204" pitchFamily="34" charset="0"/>
            </a:endParaRPr>
          </a:p>
          <a:p>
            <a:endParaRPr lang="en-GB" dirty="0">
              <a:latin typeface="Calibri" panose="020F0502020204030204" pitchFamily="34" charset="0"/>
            </a:endParaRPr>
          </a:p>
          <a:p>
            <a:pPr marL="0" indent="0">
              <a:buNone/>
            </a:pPr>
            <a:endParaRPr lang="en-GB" dirty="0">
              <a:latin typeface="Calibri" panose="020F0502020204030204" pitchFamily="34" charset="0"/>
            </a:endParaRPr>
          </a:p>
          <a:p>
            <a:pPr marL="0" indent="0">
              <a:buNone/>
            </a:pPr>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a:p>
            <a:pPr marL="0" indent="0">
              <a:buNone/>
            </a:pPr>
            <a:endParaRPr lang="en-GB" dirty="0">
              <a:latin typeface="Calibri" panose="020F0502020204030204"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57" y="566135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stretch>
            <a:fillRect/>
          </a:stretch>
        </p:blipFill>
        <p:spPr>
          <a:xfrm>
            <a:off x="8681" y="47424"/>
            <a:ext cx="2596669" cy="3492072"/>
          </a:xfrm>
          <a:prstGeom prst="rect">
            <a:avLst/>
          </a:prstGeom>
        </p:spPr>
      </p:pic>
      <p:pic>
        <p:nvPicPr>
          <p:cNvPr id="7" name="Picture 6"/>
          <p:cNvPicPr>
            <a:picLocks noChangeAspect="1"/>
          </p:cNvPicPr>
          <p:nvPr/>
        </p:nvPicPr>
        <p:blipFill>
          <a:blip r:embed="rId5"/>
          <a:stretch>
            <a:fillRect/>
          </a:stretch>
        </p:blipFill>
        <p:spPr>
          <a:xfrm>
            <a:off x="2541667" y="1888167"/>
            <a:ext cx="2938125" cy="3302657"/>
          </a:xfrm>
          <a:prstGeom prst="rect">
            <a:avLst/>
          </a:prstGeom>
        </p:spPr>
      </p:pic>
      <p:pic>
        <p:nvPicPr>
          <p:cNvPr id="8" name="Picture 7"/>
          <p:cNvPicPr>
            <a:picLocks noChangeAspect="1"/>
          </p:cNvPicPr>
          <p:nvPr/>
        </p:nvPicPr>
        <p:blipFill>
          <a:blip r:embed="rId6"/>
          <a:stretch>
            <a:fillRect/>
          </a:stretch>
        </p:blipFill>
        <p:spPr>
          <a:xfrm>
            <a:off x="6156513" y="0"/>
            <a:ext cx="2962275" cy="3057525"/>
          </a:xfrm>
          <a:prstGeom prst="rect">
            <a:avLst/>
          </a:prstGeom>
        </p:spPr>
      </p:pic>
      <p:pic>
        <p:nvPicPr>
          <p:cNvPr id="9" name="Picture 8"/>
          <p:cNvPicPr>
            <a:picLocks noChangeAspect="1"/>
          </p:cNvPicPr>
          <p:nvPr/>
        </p:nvPicPr>
        <p:blipFill>
          <a:blip r:embed="rId7"/>
          <a:stretch>
            <a:fillRect/>
          </a:stretch>
        </p:blipFill>
        <p:spPr>
          <a:xfrm>
            <a:off x="5706414" y="3852821"/>
            <a:ext cx="2753764" cy="2826020"/>
          </a:xfrm>
          <a:prstGeom prst="rect">
            <a:avLst/>
          </a:prstGeom>
        </p:spPr>
      </p:pic>
    </p:spTree>
    <p:extLst>
      <p:ext uri="{BB962C8B-B14F-4D97-AF65-F5344CB8AC3E}">
        <p14:creationId xmlns:p14="http://schemas.microsoft.com/office/powerpoint/2010/main" val="1313210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1628800"/>
            <a:ext cx="3008313" cy="1162050"/>
          </a:xfrm>
        </p:spPr>
        <p:txBody>
          <a:bodyPr>
            <a:noAutofit/>
          </a:bodyPr>
          <a:lstStyle/>
          <a:p>
            <a:r>
              <a:rPr lang="en-GB" sz="4000" b="0" dirty="0">
                <a:latin typeface="Calibri" panose="020F0502020204030204" pitchFamily="34" charset="0"/>
              </a:rPr>
              <a:t>Named GP influence</a:t>
            </a:r>
          </a:p>
        </p:txBody>
      </p:sp>
      <p:sp>
        <p:nvSpPr>
          <p:cNvPr id="3" name="Content Placeholder 2"/>
          <p:cNvSpPr>
            <a:spLocks noGrp="1"/>
          </p:cNvSpPr>
          <p:nvPr>
            <p:ph idx="1"/>
          </p:nvPr>
        </p:nvSpPr>
        <p:spPr/>
        <p:txBody>
          <a:bodyPr>
            <a:normAutofit/>
          </a:bodyPr>
          <a:lstStyle/>
          <a:p>
            <a:endParaRPr lang="en-GB" dirty="0">
              <a:latin typeface="Calibri" panose="020F0502020204030204" pitchFamily="34" charset="0"/>
            </a:endParaRPr>
          </a:p>
          <a:p>
            <a:endParaRPr lang="en-GB" dirty="0">
              <a:latin typeface="Calibri" panose="020F0502020204030204" pitchFamily="34" charset="0"/>
            </a:endParaRPr>
          </a:p>
          <a:p>
            <a:pPr marL="0" indent="0">
              <a:buNone/>
            </a:pPr>
            <a:endParaRPr lang="en-GB" dirty="0">
              <a:latin typeface="Calibri" panose="020F0502020204030204" pitchFamily="34" charset="0"/>
            </a:endParaRPr>
          </a:p>
          <a:p>
            <a:pPr marL="0" indent="0">
              <a:buNone/>
            </a:pPr>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a:p>
            <a:pPr marL="0" indent="0">
              <a:buNone/>
            </a:pPr>
            <a:endParaRPr lang="en-GB" dirty="0">
              <a:latin typeface="Calibri" panose="020F0502020204030204" pitchFamily="34" charset="0"/>
            </a:endParaRPr>
          </a:p>
        </p:txBody>
      </p:sp>
      <p:sp>
        <p:nvSpPr>
          <p:cNvPr id="4" name="Text Placeholder 3"/>
          <p:cNvSpPr>
            <a:spLocks noGrp="1"/>
          </p:cNvSpPr>
          <p:nvPr>
            <p:ph type="body" sz="half" idx="2"/>
          </p:nvPr>
        </p:nvSpPr>
        <p:spPr/>
        <p:txBody>
          <a:bodyPr/>
          <a:lstStyle/>
          <a:p>
            <a:endParaRPr lang="en-GB"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57" y="566135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rotWithShape="1">
          <a:blip r:embed="rId4"/>
          <a:srcRect l="2597"/>
          <a:stretch/>
        </p:blipFill>
        <p:spPr>
          <a:xfrm>
            <a:off x="3635895" y="0"/>
            <a:ext cx="5400503" cy="6940742"/>
          </a:xfrm>
          <a:prstGeom prst="rect">
            <a:avLst/>
          </a:prstGeom>
        </p:spPr>
      </p:pic>
    </p:spTree>
    <p:extLst>
      <p:ext uri="{BB962C8B-B14F-4D97-AF65-F5344CB8AC3E}">
        <p14:creationId xmlns:p14="http://schemas.microsoft.com/office/powerpoint/2010/main" val="249924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04031" y="1499626"/>
            <a:ext cx="3008313" cy="1162050"/>
          </a:xfrm>
        </p:spPr>
        <p:txBody>
          <a:bodyPr>
            <a:noAutofit/>
          </a:bodyPr>
          <a:lstStyle/>
          <a:p>
            <a:r>
              <a:rPr lang="en-GB" sz="4000" b="0" dirty="0">
                <a:latin typeface="Calibri" panose="020F0502020204030204" pitchFamily="34" charset="0"/>
              </a:rPr>
              <a:t>Named GP influence</a:t>
            </a:r>
          </a:p>
        </p:txBody>
      </p:sp>
      <p:sp>
        <p:nvSpPr>
          <p:cNvPr id="3" name="Content Placeholder 2"/>
          <p:cNvSpPr>
            <a:spLocks noGrp="1"/>
          </p:cNvSpPr>
          <p:nvPr>
            <p:ph idx="1"/>
          </p:nvPr>
        </p:nvSpPr>
        <p:spPr>
          <a:xfrm flipV="1">
            <a:off x="4427984" y="6001646"/>
            <a:ext cx="5111750" cy="124520"/>
          </a:xfrm>
        </p:spPr>
        <p:txBody>
          <a:bodyPr>
            <a:normAutofit fontScale="25000" lnSpcReduction="20000"/>
          </a:bodyPr>
          <a:lstStyle/>
          <a:p>
            <a:endParaRPr lang="en-GB" dirty="0">
              <a:latin typeface="Calibri" panose="020F0502020204030204" pitchFamily="34" charset="0"/>
            </a:endParaRPr>
          </a:p>
          <a:p>
            <a:endParaRPr lang="en-GB" dirty="0">
              <a:latin typeface="Calibri" panose="020F0502020204030204" pitchFamily="34" charset="0"/>
            </a:endParaRPr>
          </a:p>
          <a:p>
            <a:pPr marL="0" indent="0">
              <a:buNone/>
            </a:pPr>
            <a:endParaRPr lang="en-GB" dirty="0">
              <a:latin typeface="Calibri" panose="020F0502020204030204" pitchFamily="34" charset="0"/>
            </a:endParaRPr>
          </a:p>
          <a:p>
            <a:pPr marL="0" indent="0">
              <a:buNone/>
            </a:pPr>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a:p>
            <a:pPr marL="0" indent="0">
              <a:buNone/>
            </a:pPr>
            <a:endParaRPr lang="en-GB" dirty="0">
              <a:latin typeface="Calibri" panose="020F0502020204030204" pitchFamily="34" charset="0"/>
            </a:endParaRPr>
          </a:p>
        </p:txBody>
      </p:sp>
      <p:sp>
        <p:nvSpPr>
          <p:cNvPr id="6" name="Text Placeholder 5"/>
          <p:cNvSpPr>
            <a:spLocks noGrp="1"/>
          </p:cNvSpPr>
          <p:nvPr>
            <p:ph type="body" sz="half" idx="2"/>
          </p:nvPr>
        </p:nvSpPr>
        <p:spPr>
          <a:xfrm>
            <a:off x="457203" y="1435103"/>
            <a:ext cx="1306492" cy="64523"/>
          </a:xfrm>
        </p:spPr>
        <p:txBody>
          <a:bodyPr>
            <a:normAutofit fontScale="25000" lnSpcReduction="20000"/>
          </a:bodyPr>
          <a:lstStyle/>
          <a:p>
            <a:endParaRPr lang="en-GB"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57" y="566135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stretch>
            <a:fillRect/>
          </a:stretch>
        </p:blipFill>
        <p:spPr>
          <a:xfrm>
            <a:off x="2442991" y="148429"/>
            <a:ext cx="2781744" cy="6102360"/>
          </a:xfrm>
          <a:prstGeom prst="rect">
            <a:avLst/>
          </a:prstGeom>
        </p:spPr>
      </p:pic>
    </p:spTree>
    <p:extLst>
      <p:ext uri="{BB962C8B-B14F-4D97-AF65-F5344CB8AC3E}">
        <p14:creationId xmlns:p14="http://schemas.microsoft.com/office/powerpoint/2010/main" val="463547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2507878"/>
          </a:xfrm>
        </p:spPr>
        <p:txBody>
          <a:bodyPr>
            <a:noAutofit/>
          </a:bodyPr>
          <a:lstStyle/>
          <a:p>
            <a:r>
              <a:rPr lang="en-GB" sz="4000" b="0" dirty="0">
                <a:latin typeface="Calibri" panose="020F0502020204030204" pitchFamily="34" charset="0"/>
              </a:rPr>
              <a:t>Named GP influence</a:t>
            </a:r>
          </a:p>
        </p:txBody>
      </p:sp>
      <p:sp>
        <p:nvSpPr>
          <p:cNvPr id="3" name="Content Placeholder 2"/>
          <p:cNvSpPr>
            <a:spLocks noGrp="1"/>
          </p:cNvSpPr>
          <p:nvPr>
            <p:ph idx="1"/>
          </p:nvPr>
        </p:nvSpPr>
        <p:spPr/>
        <p:txBody>
          <a:bodyPr>
            <a:normAutofit/>
          </a:bodyPr>
          <a:lstStyle/>
          <a:p>
            <a:endParaRPr lang="en-GB" dirty="0">
              <a:latin typeface="Calibri" panose="020F0502020204030204" pitchFamily="34" charset="0"/>
            </a:endParaRPr>
          </a:p>
          <a:p>
            <a:endParaRPr lang="en-GB" dirty="0">
              <a:latin typeface="Calibri" panose="020F0502020204030204" pitchFamily="34" charset="0"/>
            </a:endParaRPr>
          </a:p>
          <a:p>
            <a:pPr marL="0" indent="0">
              <a:buNone/>
            </a:pPr>
            <a:endParaRPr lang="en-GB" dirty="0">
              <a:latin typeface="Calibri" panose="020F0502020204030204" pitchFamily="34" charset="0"/>
            </a:endParaRPr>
          </a:p>
          <a:p>
            <a:pPr marL="0" indent="0">
              <a:buNone/>
            </a:pPr>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a:p>
            <a:pPr marL="0" indent="0">
              <a:buNone/>
            </a:pPr>
            <a:endParaRPr lang="en-GB" dirty="0">
              <a:latin typeface="Calibri" panose="020F0502020204030204" pitchFamily="34" charset="0"/>
            </a:endParaRPr>
          </a:p>
        </p:txBody>
      </p:sp>
      <p:sp>
        <p:nvSpPr>
          <p:cNvPr id="9" name="Text Placeholder 8"/>
          <p:cNvSpPr>
            <a:spLocks noGrp="1"/>
          </p:cNvSpPr>
          <p:nvPr>
            <p:ph type="body" sz="half" idx="2"/>
          </p:nvPr>
        </p:nvSpPr>
        <p:spPr/>
        <p:txBody>
          <a:bodyPr/>
          <a:lstStyle/>
          <a:p>
            <a:endParaRPr lang="en-GB"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57" y="566135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stretch>
            <a:fillRect/>
          </a:stretch>
        </p:blipFill>
        <p:spPr>
          <a:xfrm>
            <a:off x="4393710" y="449712"/>
            <a:ext cx="4066721" cy="6100082"/>
          </a:xfrm>
          <a:prstGeom prst="rect">
            <a:avLst/>
          </a:prstGeom>
        </p:spPr>
      </p:pic>
    </p:spTree>
    <p:extLst>
      <p:ext uri="{BB962C8B-B14F-4D97-AF65-F5344CB8AC3E}">
        <p14:creationId xmlns:p14="http://schemas.microsoft.com/office/powerpoint/2010/main" val="2732289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15833"/>
            <a:ext cx="7239000" cy="660688"/>
          </a:xfrm>
        </p:spPr>
        <p:txBody>
          <a:bodyPr>
            <a:normAutofit fontScale="90000"/>
          </a:bodyPr>
          <a:lstStyle/>
          <a:p>
            <a:r>
              <a:rPr lang="en-GB" dirty="0">
                <a:latin typeface="Calibri" panose="020F0502020204030204" pitchFamily="34" charset="0"/>
              </a:rPr>
              <a:t>Change your practice</a:t>
            </a:r>
          </a:p>
        </p:txBody>
      </p:sp>
      <p:sp>
        <p:nvSpPr>
          <p:cNvPr id="3" name="Content Placeholder 2"/>
          <p:cNvSpPr>
            <a:spLocks noGrp="1"/>
          </p:cNvSpPr>
          <p:nvPr>
            <p:ph idx="1"/>
          </p:nvPr>
        </p:nvSpPr>
        <p:spPr>
          <a:xfrm>
            <a:off x="467544" y="746230"/>
            <a:ext cx="7239000" cy="4915018"/>
          </a:xfrm>
        </p:spPr>
        <p:txBody>
          <a:bodyPr>
            <a:normAutofit/>
          </a:bodyPr>
          <a:lstStyle/>
          <a:p>
            <a:endParaRPr lang="en-GB" dirty="0">
              <a:latin typeface="Calibri" panose="020F0502020204030204" pitchFamily="34" charset="0"/>
            </a:endParaRPr>
          </a:p>
          <a:p>
            <a:pPr marL="0" indent="0">
              <a:buNone/>
            </a:pPr>
            <a:r>
              <a:rPr lang="en-GB" dirty="0">
                <a:latin typeface="Calibri" panose="020F0502020204030204" pitchFamily="34" charset="0"/>
              </a:rPr>
              <a:t>Does everyone in the surgery engage and know about ICON? (patient forum?)</a:t>
            </a:r>
          </a:p>
          <a:p>
            <a:pPr marL="0" indent="0">
              <a:buNone/>
            </a:pPr>
            <a:endParaRPr lang="en-GB" dirty="0">
              <a:latin typeface="Calibri" panose="020F0502020204030204" pitchFamily="34" charset="0"/>
            </a:endParaRPr>
          </a:p>
          <a:p>
            <a:pPr marL="0" indent="0">
              <a:buNone/>
            </a:pPr>
            <a:r>
              <a:rPr lang="en-GB" dirty="0">
                <a:latin typeface="Calibri" panose="020F0502020204030204" pitchFamily="34" charset="0"/>
              </a:rPr>
              <a:t>How have you worked with community and CCG pharmacists to think wider?</a:t>
            </a:r>
          </a:p>
          <a:p>
            <a:pPr marL="0" indent="0">
              <a:buNone/>
            </a:pPr>
            <a:endParaRPr lang="en-GB" dirty="0">
              <a:latin typeface="Calibri" panose="020F0502020204030204" pitchFamily="34" charset="0"/>
            </a:endParaRPr>
          </a:p>
          <a:p>
            <a:pPr marL="0" indent="0">
              <a:buNone/>
            </a:pPr>
            <a:r>
              <a:rPr lang="en-GB" dirty="0">
                <a:latin typeface="Calibri" panose="020F0502020204030204" pitchFamily="34" charset="0"/>
              </a:rPr>
              <a:t>Have you thought wider still?</a:t>
            </a:r>
          </a:p>
          <a:p>
            <a:pPr marL="0" indent="0">
              <a:buNone/>
            </a:pPr>
            <a:endParaRPr lang="en-GB" dirty="0">
              <a:latin typeface="Calibri" panose="020F0502020204030204" pitchFamily="34" charset="0"/>
            </a:endParaRPr>
          </a:p>
          <a:p>
            <a:pPr marL="0" indent="0">
              <a:buNone/>
            </a:pPr>
            <a:endParaRPr lang="en-GB" dirty="0">
              <a:latin typeface="Calibri" panose="020F0502020204030204" pitchFamily="34" charset="0"/>
            </a:endParaRPr>
          </a:p>
          <a:p>
            <a:pPr marL="0" indent="0">
              <a:buNone/>
            </a:pPr>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a:p>
            <a:pPr marL="0" indent="0">
              <a:buNone/>
            </a:pPr>
            <a:endParaRPr lang="en-GB" dirty="0">
              <a:latin typeface="Calibri" panose="020F0502020204030204"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57" y="566135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289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15833"/>
            <a:ext cx="7239000" cy="660688"/>
          </a:xfrm>
        </p:spPr>
        <p:txBody>
          <a:bodyPr>
            <a:normAutofit fontScale="90000"/>
          </a:bodyPr>
          <a:lstStyle/>
          <a:p>
            <a:r>
              <a:rPr lang="en-GB" dirty="0">
                <a:latin typeface="Calibri" panose="020F0502020204030204" pitchFamily="34" charset="0"/>
              </a:rPr>
              <a:t>Change your practice for ICON</a:t>
            </a:r>
          </a:p>
        </p:txBody>
      </p:sp>
      <p:sp>
        <p:nvSpPr>
          <p:cNvPr id="3" name="Content Placeholder 2"/>
          <p:cNvSpPr>
            <a:spLocks noGrp="1"/>
          </p:cNvSpPr>
          <p:nvPr>
            <p:ph idx="1"/>
          </p:nvPr>
        </p:nvSpPr>
        <p:spPr>
          <a:xfrm>
            <a:off x="467544" y="746230"/>
            <a:ext cx="7239000" cy="4915018"/>
          </a:xfrm>
        </p:spPr>
        <p:txBody>
          <a:bodyPr>
            <a:normAutofit/>
          </a:bodyPr>
          <a:lstStyle/>
          <a:p>
            <a:endParaRPr lang="en-GB" dirty="0">
              <a:latin typeface="Calibri" panose="020F0502020204030204" pitchFamily="34" charset="0"/>
            </a:endParaRPr>
          </a:p>
          <a:p>
            <a:endParaRPr lang="en-GB" dirty="0">
              <a:latin typeface="Calibri" panose="020F0502020204030204" pitchFamily="34" charset="0"/>
            </a:endParaRPr>
          </a:p>
          <a:p>
            <a:r>
              <a:rPr lang="en-GB" dirty="0">
                <a:latin typeface="Calibri" panose="020F0502020204030204" pitchFamily="34" charset="0"/>
              </a:rPr>
              <a:t>Do you do it?</a:t>
            </a:r>
          </a:p>
          <a:p>
            <a:endParaRPr lang="en-GB" dirty="0">
              <a:latin typeface="Calibri" panose="020F0502020204030204" pitchFamily="34" charset="0"/>
            </a:endParaRPr>
          </a:p>
          <a:p>
            <a:r>
              <a:rPr lang="en-GB" dirty="0">
                <a:latin typeface="Calibri" panose="020F0502020204030204" pitchFamily="34" charset="0"/>
              </a:rPr>
              <a:t>Do you do it consistently?</a:t>
            </a:r>
          </a:p>
          <a:p>
            <a:endParaRPr lang="en-GB" dirty="0">
              <a:latin typeface="Calibri" panose="020F0502020204030204" pitchFamily="34" charset="0"/>
            </a:endParaRPr>
          </a:p>
          <a:p>
            <a:r>
              <a:rPr lang="en-GB" dirty="0">
                <a:latin typeface="Calibri" panose="020F0502020204030204" pitchFamily="34" charset="0"/>
              </a:rPr>
              <a:t>Do you review it?</a:t>
            </a:r>
          </a:p>
          <a:p>
            <a:pPr marL="0" indent="0">
              <a:buNone/>
            </a:pPr>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a:p>
            <a:pPr marL="0" indent="0">
              <a:buNone/>
            </a:pPr>
            <a:endParaRPr lang="en-GB" dirty="0">
              <a:latin typeface="Calibri" panose="020F0502020204030204"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57" y="566135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498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7280" y="1700807"/>
            <a:ext cx="6635080" cy="3268960"/>
          </a:xfrm>
        </p:spPr>
        <p:txBody>
          <a:bodyPr/>
          <a:lstStyle/>
          <a:p>
            <a:pPr marL="0" indent="0">
              <a:buNone/>
            </a:pPr>
            <a:r>
              <a:rPr lang="en-GB" u="sng" dirty="0">
                <a:hlinkClick r:id="rId2"/>
              </a:rPr>
              <a:t>http://iconcope.org/</a:t>
            </a:r>
            <a:endParaRPr lang="en-GB" u="sng" dirty="0"/>
          </a:p>
          <a:p>
            <a:pPr marL="0" indent="0">
              <a:buNone/>
            </a:pPr>
            <a:endParaRPr lang="en-GB" dirty="0"/>
          </a:p>
          <a:p>
            <a:pPr marL="0" indent="0">
              <a:buNone/>
            </a:pPr>
            <a:r>
              <a:rPr lang="en-GB" u="sng" dirty="0">
                <a:hlinkClick r:id="rId3"/>
              </a:rPr>
              <a:t>https://www.facebook.com/iconcope/</a:t>
            </a:r>
            <a:endParaRPr lang="en-GB" u="sng" dirty="0"/>
          </a:p>
          <a:p>
            <a:pPr marL="0" indent="0">
              <a:buNone/>
            </a:pPr>
            <a:endParaRPr lang="en-GB" dirty="0"/>
          </a:p>
          <a:p>
            <a:pPr marL="0" indent="0">
              <a:buNone/>
            </a:pPr>
            <a:r>
              <a:rPr lang="en-GB" u="sng" dirty="0">
                <a:hlinkClick r:id="rId4"/>
              </a:rPr>
              <a:t>https://twitter.com/ICON_COPE</a:t>
            </a:r>
            <a:endParaRPr lang="en-GB" u="sng" dirty="0"/>
          </a:p>
          <a:p>
            <a:pPr marL="0" indent="0">
              <a:buNone/>
            </a:pPr>
            <a:endParaRPr lang="en-GB" u="sng" dirty="0"/>
          </a:p>
          <a:p>
            <a:pPr marL="0" indent="0">
              <a:buNone/>
            </a:pPr>
            <a:endParaRPr lang="en-GB" u="sng" dirty="0"/>
          </a:p>
        </p:txBody>
      </p:sp>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57" y="566135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7135" y="1700811"/>
            <a:ext cx="529605" cy="529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2967" y="2877462"/>
            <a:ext cx="463773" cy="463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6973" y="4077072"/>
            <a:ext cx="535782" cy="535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657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4000" b="0" dirty="0"/>
              <a:t>NHSE/I</a:t>
            </a:r>
          </a:p>
        </p:txBody>
      </p:sp>
      <p:pic>
        <p:nvPicPr>
          <p:cNvPr id="7" name="Content Placeholder 6"/>
          <p:cNvPicPr>
            <a:picLocks noGrp="1" noChangeAspect="1"/>
          </p:cNvPicPr>
          <p:nvPr>
            <p:ph idx="1"/>
          </p:nvPr>
        </p:nvPicPr>
        <p:blipFill rotWithShape="1">
          <a:blip r:embed="rId3"/>
          <a:srcRect l="11051" b="2330"/>
          <a:stretch/>
        </p:blipFill>
        <p:spPr>
          <a:xfrm>
            <a:off x="3707904" y="320221"/>
            <a:ext cx="5436096" cy="5557051"/>
          </a:xfrm>
          <a:prstGeom prst="rect">
            <a:avLst/>
          </a:prstGeom>
        </p:spPr>
      </p:pic>
      <p:sp>
        <p:nvSpPr>
          <p:cNvPr id="6" name="Text Placeholder 5"/>
          <p:cNvSpPr>
            <a:spLocks noGrp="1"/>
          </p:cNvSpPr>
          <p:nvPr>
            <p:ph type="body" sz="half" idx="2"/>
          </p:nvPr>
        </p:nvSpPr>
        <p:spPr/>
        <p:txBody>
          <a:bodyPr/>
          <a:lstStyle/>
          <a:p>
            <a:endParaRPr lang="en-GB" dirty="0"/>
          </a:p>
          <a:p>
            <a:endParaRPr lang="en-GB" dirty="0"/>
          </a:p>
          <a:p>
            <a:r>
              <a:rPr lang="en-GB" sz="3200" dirty="0"/>
              <a:t>All ICS across the North and Midlands</a:t>
            </a:r>
          </a:p>
          <a:p>
            <a:endParaRPr lang="en-GB" sz="3200" dirty="0"/>
          </a:p>
          <a:p>
            <a:r>
              <a:rPr lang="en-GB" sz="3200" dirty="0"/>
              <a:t>7/8 core cities</a:t>
            </a:r>
          </a:p>
          <a:p>
            <a:endParaRPr lang="en-GB" sz="3200" dirty="0"/>
          </a:p>
          <a:p>
            <a:endParaRPr lang="en-GB" sz="3200" dirty="0"/>
          </a:p>
        </p:txBody>
      </p:sp>
      <p:pic>
        <p:nvPicPr>
          <p:cNvPr id="8" name="Picture 7"/>
          <p:cNvPicPr>
            <a:picLocks noChangeAspect="1"/>
          </p:cNvPicPr>
          <p:nvPr/>
        </p:nvPicPr>
        <p:blipFill>
          <a:blip r:embed="rId4"/>
          <a:stretch>
            <a:fillRect/>
          </a:stretch>
        </p:blipFill>
        <p:spPr>
          <a:xfrm>
            <a:off x="214813" y="5638443"/>
            <a:ext cx="2139881" cy="975445"/>
          </a:xfrm>
          <a:prstGeom prst="rect">
            <a:avLst/>
          </a:prstGeom>
        </p:spPr>
      </p:pic>
    </p:spTree>
    <p:extLst>
      <p:ext uri="{BB962C8B-B14F-4D97-AF65-F5344CB8AC3E}">
        <p14:creationId xmlns:p14="http://schemas.microsoft.com/office/powerpoint/2010/main" val="2925657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15833"/>
            <a:ext cx="7239000" cy="660688"/>
          </a:xfrm>
        </p:spPr>
        <p:txBody>
          <a:bodyPr>
            <a:normAutofit fontScale="90000"/>
          </a:bodyPr>
          <a:lstStyle/>
          <a:p>
            <a:r>
              <a:rPr lang="en-GB" dirty="0">
                <a:latin typeface="Calibri" panose="020F0502020204030204" pitchFamily="34" charset="0"/>
              </a:rPr>
              <a:t>NSSG directive </a:t>
            </a:r>
          </a:p>
        </p:txBody>
      </p:sp>
      <p:sp>
        <p:nvSpPr>
          <p:cNvPr id="3" name="Content Placeholder 2"/>
          <p:cNvSpPr>
            <a:spLocks noGrp="1"/>
          </p:cNvSpPr>
          <p:nvPr>
            <p:ph idx="1"/>
          </p:nvPr>
        </p:nvSpPr>
        <p:spPr>
          <a:xfrm>
            <a:off x="467544" y="746230"/>
            <a:ext cx="7239000" cy="4915018"/>
          </a:xfrm>
        </p:spPr>
        <p:txBody>
          <a:bodyPr>
            <a:normAutofit/>
          </a:bodyPr>
          <a:lstStyle/>
          <a:p>
            <a:endParaRPr lang="en-GB" dirty="0">
              <a:latin typeface="Calibri" panose="020F0502020204030204" pitchFamily="34" charset="0"/>
            </a:endParaRPr>
          </a:p>
          <a:p>
            <a:endParaRPr lang="en-GB" dirty="0">
              <a:latin typeface="Calibri" panose="020F0502020204030204" pitchFamily="34" charset="0"/>
            </a:endParaRPr>
          </a:p>
          <a:p>
            <a:pPr marL="0" indent="0">
              <a:buNone/>
            </a:pPr>
            <a:endParaRPr lang="en-GB" dirty="0">
              <a:latin typeface="Calibri" panose="020F0502020204030204"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57" y="566135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stretch>
            <a:fillRect/>
          </a:stretch>
        </p:blipFill>
        <p:spPr>
          <a:xfrm>
            <a:off x="683568" y="1406918"/>
            <a:ext cx="7848872" cy="4304220"/>
          </a:xfrm>
          <a:prstGeom prst="rect">
            <a:avLst/>
          </a:prstGeom>
        </p:spPr>
      </p:pic>
    </p:spTree>
    <p:extLst>
      <p:ext uri="{BB962C8B-B14F-4D97-AF65-F5344CB8AC3E}">
        <p14:creationId xmlns:p14="http://schemas.microsoft.com/office/powerpoint/2010/main" val="1477122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56"/>
            <a:ext cx="7239000" cy="1143000"/>
          </a:xfrm>
        </p:spPr>
        <p:txBody>
          <a:bodyPr/>
          <a:lstStyle/>
          <a:p>
            <a:r>
              <a:rPr lang="en-GB" dirty="0">
                <a:latin typeface="Calibri" panose="020F0502020204030204" pitchFamily="34" charset="0"/>
              </a:rPr>
              <a:t>What is Abusive Head Trauma?</a:t>
            </a:r>
          </a:p>
        </p:txBody>
      </p:sp>
      <p:sp>
        <p:nvSpPr>
          <p:cNvPr id="3" name="Content Placeholder 2"/>
          <p:cNvSpPr>
            <a:spLocks noGrp="1"/>
          </p:cNvSpPr>
          <p:nvPr>
            <p:ph idx="1"/>
          </p:nvPr>
        </p:nvSpPr>
        <p:spPr>
          <a:xfrm>
            <a:off x="467544" y="1196752"/>
            <a:ext cx="7239000" cy="4846320"/>
          </a:xfrm>
        </p:spPr>
        <p:txBody>
          <a:bodyPr>
            <a:normAutofit fontScale="92500"/>
          </a:bodyPr>
          <a:lstStyle/>
          <a:p>
            <a:r>
              <a:rPr lang="en-GB" dirty="0">
                <a:latin typeface="Calibri" panose="020F0502020204030204" pitchFamily="34" charset="0"/>
              </a:rPr>
              <a:t>AKA Shaken Baby Syndrome</a:t>
            </a:r>
          </a:p>
          <a:p>
            <a:r>
              <a:rPr lang="en-GB" dirty="0">
                <a:latin typeface="Calibri" panose="020F0502020204030204" pitchFamily="34" charset="0"/>
              </a:rPr>
              <a:t>Child Abuse</a:t>
            </a:r>
          </a:p>
          <a:p>
            <a:r>
              <a:rPr lang="en-GB" dirty="0">
                <a:latin typeface="Calibri" panose="020F0502020204030204" pitchFamily="34" charset="0"/>
              </a:rPr>
              <a:t>Catastrophic injuries: </a:t>
            </a:r>
          </a:p>
          <a:p>
            <a:pPr lvl="1"/>
            <a:r>
              <a:rPr lang="en-GB" dirty="0">
                <a:latin typeface="Calibri" panose="020F0502020204030204" pitchFamily="34" charset="0"/>
              </a:rPr>
              <a:t>Brain injuries</a:t>
            </a:r>
          </a:p>
          <a:p>
            <a:pPr lvl="1"/>
            <a:r>
              <a:rPr lang="en-GB" dirty="0">
                <a:latin typeface="Calibri" panose="020F0502020204030204" pitchFamily="34" charset="0"/>
              </a:rPr>
              <a:t>Bleeding behind the eyes</a:t>
            </a:r>
          </a:p>
          <a:p>
            <a:pPr lvl="1"/>
            <a:r>
              <a:rPr lang="en-GB" dirty="0">
                <a:latin typeface="Calibri" panose="020F0502020204030204" pitchFamily="34" charset="0"/>
              </a:rPr>
              <a:t>Bony injuries</a:t>
            </a:r>
          </a:p>
          <a:p>
            <a:r>
              <a:rPr lang="en-GB" dirty="0">
                <a:latin typeface="Calibri" panose="020F0502020204030204" pitchFamily="34" charset="0"/>
              </a:rPr>
              <a:t>Causal mechanism rarely confirmed</a:t>
            </a:r>
          </a:p>
          <a:p>
            <a:pPr lvl="1"/>
            <a:r>
              <a:rPr lang="en-GB" dirty="0">
                <a:latin typeface="Calibri" panose="020F0502020204030204" pitchFamily="34" charset="0"/>
              </a:rPr>
              <a:t>Acceleration/deceleration</a:t>
            </a:r>
          </a:p>
          <a:p>
            <a:pPr lvl="1"/>
            <a:r>
              <a:rPr lang="en-GB" dirty="0">
                <a:latin typeface="Calibri" panose="020F0502020204030204" pitchFamily="34" charset="0"/>
              </a:rPr>
              <a:t>Impact</a:t>
            </a:r>
          </a:p>
          <a:p>
            <a:r>
              <a:rPr lang="en-GB" dirty="0">
                <a:latin typeface="Calibri" panose="020F0502020204030204" pitchFamily="34" charset="0"/>
              </a:rPr>
              <a:t>1 in 14 cases – fatal before hospital discharge</a:t>
            </a:r>
          </a:p>
          <a:p>
            <a:r>
              <a:rPr lang="en-GB" dirty="0">
                <a:latin typeface="Calibri" panose="020F0502020204030204" pitchFamily="34" charset="0"/>
              </a:rPr>
              <a:t>Half of severely injured survivors die before aged 21.</a:t>
            </a:r>
          </a:p>
          <a:p>
            <a:pPr marL="0" indent="0">
              <a:buNone/>
            </a:pPr>
            <a:endParaRPr lang="en-GB"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57" y="566135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53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239000" cy="732696"/>
          </a:xfrm>
        </p:spPr>
        <p:txBody>
          <a:bodyPr>
            <a:normAutofit fontScale="90000"/>
          </a:bodyPr>
          <a:lstStyle/>
          <a:p>
            <a:r>
              <a:rPr lang="en-GB" dirty="0">
                <a:latin typeface="Calibri" panose="020F0502020204030204" pitchFamily="34" charset="0"/>
              </a:rPr>
              <a:t>WHO SHAKES and why?</a:t>
            </a:r>
          </a:p>
        </p:txBody>
      </p:sp>
      <p:sp>
        <p:nvSpPr>
          <p:cNvPr id="3" name="Content Placeholder 2"/>
          <p:cNvSpPr>
            <a:spLocks noGrp="1"/>
          </p:cNvSpPr>
          <p:nvPr>
            <p:ph idx="1"/>
          </p:nvPr>
        </p:nvSpPr>
        <p:spPr>
          <a:xfrm>
            <a:off x="683568" y="1035830"/>
            <a:ext cx="7643192" cy="5186976"/>
          </a:xfrm>
        </p:spPr>
        <p:txBody>
          <a:bodyPr>
            <a:normAutofit fontScale="85000" lnSpcReduction="20000"/>
          </a:bodyPr>
          <a:lstStyle/>
          <a:p>
            <a:r>
              <a:rPr lang="en-GB" b="1" dirty="0">
                <a:latin typeface="Calibri" panose="020F0502020204030204" pitchFamily="34" charset="0"/>
              </a:rPr>
              <a:t>70% perpetrators are males – fathers/male surrogates (Kesler et a 2008; Altman et al 2010)</a:t>
            </a:r>
          </a:p>
          <a:p>
            <a:r>
              <a:rPr lang="en-GB" dirty="0">
                <a:latin typeface="Calibri" panose="020F0502020204030204" pitchFamily="34" charset="0"/>
              </a:rPr>
              <a:t>Can occur in every socio-economic group</a:t>
            </a:r>
          </a:p>
          <a:p>
            <a:r>
              <a:rPr lang="en-GB" dirty="0">
                <a:latin typeface="Calibri" panose="020F0502020204030204" pitchFamily="34" charset="0"/>
              </a:rPr>
              <a:t>Coping with crying: Living on the edge</a:t>
            </a:r>
            <a:endParaRPr lang="en-GB" sz="2000" dirty="0">
              <a:latin typeface="Calibri" panose="020F0502020204030204" pitchFamily="34" charset="0"/>
            </a:endParaRPr>
          </a:p>
          <a:p>
            <a:r>
              <a:rPr lang="en-GB" dirty="0">
                <a:latin typeface="Calibri" panose="020F0502020204030204" pitchFamily="34" charset="0"/>
              </a:rPr>
              <a:t>Caregivers lose control and shake – baby stops crying</a:t>
            </a:r>
          </a:p>
          <a:p>
            <a:r>
              <a:rPr lang="en-GB" dirty="0"/>
              <a:t>Some risk indicators include </a:t>
            </a:r>
          </a:p>
          <a:p>
            <a:pPr lvl="1"/>
            <a:r>
              <a:rPr lang="en-GB" dirty="0"/>
              <a:t>financial hardship, low birth weight, prior referral to child protection services (strong risk factor) and young parents </a:t>
            </a:r>
            <a:r>
              <a:rPr lang="en-GB" sz="2100" dirty="0"/>
              <a:t>(Otterman and </a:t>
            </a:r>
            <a:r>
              <a:rPr lang="en-GB" sz="2100" dirty="0" err="1"/>
              <a:t>Palusci</a:t>
            </a:r>
            <a:r>
              <a:rPr lang="en-GB" sz="2100" dirty="0"/>
              <a:t> 2020).</a:t>
            </a:r>
            <a:endParaRPr lang="en-GB" dirty="0"/>
          </a:p>
          <a:p>
            <a:r>
              <a:rPr lang="en-GB" dirty="0"/>
              <a:t>The link with Adverse Childhood Experiences (ACEs):  with each additional ACE, study participants were more likely to accept potentially harmful parenting behaviour. </a:t>
            </a:r>
            <a:r>
              <a:rPr lang="en-GB" sz="2100" dirty="0"/>
              <a:t>(Clemens et al 2020) </a:t>
            </a:r>
            <a:endParaRPr lang="en-US" dirty="0"/>
          </a:p>
          <a:p>
            <a:endParaRPr lang="en-GB" dirty="0">
              <a:latin typeface="Calibri" panose="020F0502020204030204" pitchFamily="34" charset="0"/>
            </a:endParaRPr>
          </a:p>
          <a:p>
            <a:endParaRPr lang="en-GB"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823737"/>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210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239000" cy="1143000"/>
          </a:xfrm>
        </p:spPr>
        <p:txBody>
          <a:bodyPr/>
          <a:lstStyle/>
          <a:p>
            <a:r>
              <a:rPr lang="en-GB" dirty="0">
                <a:latin typeface="Calibri" panose="020F0502020204030204" pitchFamily="34" charset="0"/>
              </a:rPr>
              <a:t>Normal Crying curve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501656"/>
            <a:ext cx="5832648" cy="415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57" y="566135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841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239000" cy="1143000"/>
          </a:xfrm>
        </p:spPr>
        <p:txBody>
          <a:bodyPr anchor="t" anchorCtr="0"/>
          <a:lstStyle/>
          <a:p>
            <a:r>
              <a:rPr lang="en-GB" dirty="0">
                <a:latin typeface="Calibri" panose="020F0502020204030204" pitchFamily="34" charset="0"/>
              </a:rPr>
              <a:t>Cases of AHT</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81" y="980728"/>
            <a:ext cx="7632575"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57" y="566135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656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noChangeAspect="1"/>
          </p:cNvGraphicFramePr>
          <p:nvPr>
            <p:ph idx="1"/>
          </p:nvPr>
        </p:nvGraphicFramePr>
        <p:xfrm>
          <a:off x="0" y="201613"/>
          <a:ext cx="9144000" cy="6462712"/>
        </p:xfrm>
        <a:graphic>
          <a:graphicData uri="http://schemas.openxmlformats.org/presentationml/2006/ole">
            <mc:AlternateContent xmlns:mc="http://schemas.openxmlformats.org/markup-compatibility/2006">
              <mc:Choice xmlns:v="urn:schemas-microsoft-com:vml" Requires="v">
                <p:oleObj spid="_x0000_s1072" name="Acrobat Document" r:id="rId4" imgW="8019048" imgH="5668166" progId="AcroExch.Document.DC">
                  <p:embed/>
                </p:oleObj>
              </mc:Choice>
              <mc:Fallback>
                <p:oleObj name="Acrobat Document" r:id="rId4" imgW="8019048" imgH="5668166" progId="AcroExch.Document.DC">
                  <p:embed/>
                  <p:pic>
                    <p:nvPicPr>
                      <p:cNvPr id="6" name="Content Placeholder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1613"/>
                        <a:ext cx="9144000" cy="646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9717247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8DE8BAC8D15040961C4C980A712DD5" ma:contentTypeVersion="12" ma:contentTypeDescription="Create a new document." ma:contentTypeScope="" ma:versionID="8e56d5a5782dde04a7d82f8be321fb63">
  <xsd:schema xmlns:xsd="http://www.w3.org/2001/XMLSchema" xmlns:xs="http://www.w3.org/2001/XMLSchema" xmlns:p="http://schemas.microsoft.com/office/2006/metadata/properties" xmlns:ns2="ece1f823-aab0-448d-8ae6-a1598ea81f02" xmlns:ns3="4b5c3d85-476f-4f50-a82a-bc2633b46638" targetNamespace="http://schemas.microsoft.com/office/2006/metadata/properties" ma:root="true" ma:fieldsID="1733d22a325a5b4394c32c0d0bcea7ef" ns2:_="" ns3:_="">
    <xsd:import namespace="ece1f823-aab0-448d-8ae6-a1598ea81f02"/>
    <xsd:import namespace="4b5c3d85-476f-4f50-a82a-bc2633b466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e1f823-aab0-448d-8ae6-a1598ea81f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5c3d85-476f-4f50-a82a-bc2633b4663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928D48-51DF-48B7-B7B0-732C10741B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e1f823-aab0-448d-8ae6-a1598ea81f02"/>
    <ds:schemaRef ds:uri="4b5c3d85-476f-4f50-a82a-bc2633b466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84BCC7-7D60-40BE-8639-513C009C1186}">
  <ds:schemaRefs>
    <ds:schemaRef ds:uri="http://schemas.microsoft.com/sharepoint/v3/contenttype/forms"/>
  </ds:schemaRefs>
</ds:datastoreItem>
</file>

<file path=customXml/itemProps3.xml><?xml version="1.0" encoding="utf-8"?>
<ds:datastoreItem xmlns:ds="http://schemas.openxmlformats.org/officeDocument/2006/customXml" ds:itemID="{F58AF97B-2B93-40A0-98F5-C48776859E36}">
  <ds:schemaRefs>
    <ds:schemaRef ds:uri="ece1f823-aab0-448d-8ae6-a1598ea81f02"/>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4b5c3d85-476f-4f50-a82a-bc2633b46638"/>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424</TotalTime>
  <Words>1480</Words>
  <Application>Microsoft Office PowerPoint</Application>
  <PresentationFormat>On-screen Show (4:3)</PresentationFormat>
  <Paragraphs>213</Paragraphs>
  <Slides>29</Slides>
  <Notes>18</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8" baseType="lpstr">
      <vt:lpstr>-apple-system</vt:lpstr>
      <vt:lpstr>Arial</vt:lpstr>
      <vt:lpstr>Calibri</vt:lpstr>
      <vt:lpstr>Trebuchet MS</vt:lpstr>
      <vt:lpstr>Wingdings</vt:lpstr>
      <vt:lpstr>Wingdings 2</vt:lpstr>
      <vt:lpstr>Office Theme</vt:lpstr>
      <vt:lpstr>Opulent</vt:lpstr>
      <vt:lpstr>Acrobat Document</vt:lpstr>
      <vt:lpstr>PowerPoint Presentation</vt:lpstr>
      <vt:lpstr>The Named GP story</vt:lpstr>
      <vt:lpstr>NHSE/I</vt:lpstr>
      <vt:lpstr>NSSG directive </vt:lpstr>
      <vt:lpstr>What is Abusive Head Trauma?</vt:lpstr>
      <vt:lpstr>WHO SHAKES and why?</vt:lpstr>
      <vt:lpstr>Normal Crying curve</vt:lpstr>
      <vt:lpstr>Cases of AHT</vt:lpstr>
      <vt:lpstr>PowerPoint Presentation</vt:lpstr>
      <vt:lpstr>Social Media</vt:lpstr>
      <vt:lpstr>NHS 111</vt:lpstr>
      <vt:lpstr>Measuring impact -Hampshire</vt:lpstr>
      <vt:lpstr>PowerPoint Presentation</vt:lpstr>
      <vt:lpstr>Parent/Families ICON Group</vt:lpstr>
      <vt:lpstr>Parents/Families ICON Group</vt:lpstr>
      <vt:lpstr>PowerPoint Presentation</vt:lpstr>
      <vt:lpstr>Case example</vt:lpstr>
      <vt:lpstr>During lockdown</vt:lpstr>
      <vt:lpstr>Hidden male</vt:lpstr>
      <vt:lpstr>“Was the GP aware of ICON?”</vt:lpstr>
      <vt:lpstr>Change your practice</vt:lpstr>
      <vt:lpstr>Named  GP influence</vt:lpstr>
      <vt:lpstr>Named GP  influence</vt:lpstr>
      <vt:lpstr>Named GP influence</vt:lpstr>
      <vt:lpstr>Named GP influence</vt:lpstr>
      <vt:lpstr>Named GP influence</vt:lpstr>
      <vt:lpstr>Change your practice</vt:lpstr>
      <vt:lpstr>Change your practice for ICON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Smith</dc:creator>
  <cp:lastModifiedBy>Susan Gunson</cp:lastModifiedBy>
  <cp:revision>38</cp:revision>
  <dcterms:created xsi:type="dcterms:W3CDTF">2020-10-11T10:41:25Z</dcterms:created>
  <dcterms:modified xsi:type="dcterms:W3CDTF">2020-11-02T13:13:58Z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0x010100038DE8BAC8D15040961C4C980A712DD5</vt:lpwstr>
  </property>
</Properties>
</file>