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notesMasterIdLst>
    <p:notesMasterId r:id="rId22"/>
  </p:notesMasterIdLst>
  <p:handoutMasterIdLst>
    <p:handoutMasterId r:id="rId23"/>
  </p:handoutMasterIdLst>
  <p:sldIdLst>
    <p:sldId id="290" r:id="rId7"/>
    <p:sldId id="256" r:id="rId8"/>
    <p:sldId id="275" r:id="rId9"/>
    <p:sldId id="296" r:id="rId10"/>
    <p:sldId id="282" r:id="rId11"/>
    <p:sldId id="299" r:id="rId12"/>
    <p:sldId id="300" r:id="rId13"/>
    <p:sldId id="315" r:id="rId14"/>
    <p:sldId id="301" r:id="rId15"/>
    <p:sldId id="257" r:id="rId16"/>
    <p:sldId id="307" r:id="rId17"/>
    <p:sldId id="306" r:id="rId18"/>
    <p:sldId id="323" r:id="rId19"/>
    <p:sldId id="291" r:id="rId20"/>
    <p:sldId id="320" r:id="rId21"/>
  </p:sldIdLst>
  <p:sldSz cx="9144000" cy="6858000" type="screen4x3"/>
  <p:notesSz cx="6810375" cy="99425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21076A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21076A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21076A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21076A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21076A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rgbClr val="21076A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rgbClr val="21076A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rgbClr val="21076A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rgbClr val="21076A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87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514855-6079-1B30-5185-D1FDDE1BCD15}" name="Galli Francesca POLICY GROUP POLICY GROUP LABOUR MARKET POLICY" initials="GFPGPGLMP" userId="S::FRANCESCA.GALLI@DWP.GOV.UK::2ab8005e-0341-46e5-8dad-9519de1cc16b" providerId="AD"/>
  <p188:author id="{CF87E5F2-57A6-C1FA-A973-D07D8B75B70C}" name="Honey Kerrie DWP Labour Market Lead, UC Work  Labour Market Team" initials="HKDLMLUWLMT" userId="S::KERRIE.HONEY@DWP.GOV.UK::fd940e6c-4c42-43c5-9a40-dccbb16ad4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5D5"/>
    <a:srgbClr val="CCE3E9"/>
    <a:srgbClr val="D5A8A2"/>
    <a:srgbClr val="A90061"/>
    <a:srgbClr val="387C2C"/>
    <a:srgbClr val="00437B"/>
    <a:srgbClr val="882A28"/>
    <a:srgbClr val="88B080"/>
    <a:srgbClr val="609656"/>
    <a:srgbClr val="AFC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931CB-9390-4630-86F7-B0F3A64D769C}" v="1" dt="2024-06-26T08:26:27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91228" autoAdjust="0"/>
  </p:normalViewPr>
  <p:slideViewPr>
    <p:cSldViewPr snapToGrid="0" snapToObjects="1">
      <p:cViewPr varScale="1">
        <p:scale>
          <a:sx n="71" d="100"/>
          <a:sy n="71" d="100"/>
        </p:scale>
        <p:origin x="34" y="113"/>
      </p:cViewPr>
      <p:guideLst>
        <p:guide orient="horz" pos="2152"/>
        <p:guide pos="2880"/>
      </p:guideLst>
    </p:cSldViewPr>
  </p:slideViewPr>
  <p:outlineViewPr>
    <p:cViewPr>
      <p:scale>
        <a:sx n="33" d="100"/>
        <a:sy n="33" d="100"/>
      </p:scale>
      <p:origin x="0" y="-100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25" d="100"/>
          <a:sy n="125" d="100"/>
        </p:scale>
        <p:origin x="328" y="-1164"/>
      </p:cViewPr>
      <p:guideLst>
        <p:guide orient="horz" pos="3387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 Judith DWP North of England, Yorkshire and The Humber  Partnership Manager" userId="ad0a33f4-e15c-4d1f-abf8-874f8ea431b0" providerId="ADAL" clId="{AC8931CB-9390-4630-86F7-B0F3A64D769C}"/>
    <pc:docChg chg="modSld">
      <pc:chgData name="Wilkinson Judith DWP North of England, Yorkshire and The Humber  Partnership Manager" userId="ad0a33f4-e15c-4d1f-abf8-874f8ea431b0" providerId="ADAL" clId="{AC8931CB-9390-4630-86F7-B0F3A64D769C}" dt="2024-06-26T08:27:03.679" v="5" actId="113"/>
      <pc:docMkLst>
        <pc:docMk/>
      </pc:docMkLst>
      <pc:sldChg chg="modSp mod">
        <pc:chgData name="Wilkinson Judith DWP North of England, Yorkshire and The Humber  Partnership Manager" userId="ad0a33f4-e15c-4d1f-abf8-874f8ea431b0" providerId="ADAL" clId="{AC8931CB-9390-4630-86F7-B0F3A64D769C}" dt="2024-06-26T08:27:03.679" v="5" actId="113"/>
        <pc:sldMkLst>
          <pc:docMk/>
          <pc:sldMk cId="2928395070" sldId="291"/>
        </pc:sldMkLst>
        <pc:spChg chg="mod">
          <ac:chgData name="Wilkinson Judith DWP North of England, Yorkshire and The Humber  Partnership Manager" userId="ad0a33f4-e15c-4d1f-abf8-874f8ea431b0" providerId="ADAL" clId="{AC8931CB-9390-4630-86F7-B0F3A64D769C}" dt="2024-06-26T08:27:03.679" v="5" actId="113"/>
          <ac:spMkLst>
            <pc:docMk/>
            <pc:sldMk cId="2928395070" sldId="291"/>
            <ac:spMk id="7178" creationId="{6E524FBA-19E8-45FA-A206-E6AFF86F210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6526914-B780-46FD-B718-2ADDDC0181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2F029497-46E4-453A-B82B-1337B74BD9A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947" y="0"/>
            <a:ext cx="2949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990993C-60F7-46B7-87A6-C711F77970AE}" type="datetime1">
              <a:rPr lang="en-GB"/>
              <a:pPr>
                <a:defRPr/>
              </a:pPr>
              <a:t>26/06/2024</a:t>
            </a:fld>
            <a:endParaRPr lang="en-GB" dirty="0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38DDDCA5-4F3B-4C41-A68A-EAF4D6D5440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9"/>
            <a:ext cx="2949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7978A1D8-FC88-4E86-9EE5-BE3DA77822B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947" y="9444039"/>
            <a:ext cx="2949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646507AA-6A80-46B7-92DA-8107EAFB9809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907123-A95D-4ACF-949A-F140FC7B2D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38" cy="496888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EEE27-F216-464B-A895-7934116992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8947" y="0"/>
            <a:ext cx="2949838" cy="496888"/>
          </a:xfrm>
          <a:prstGeom prst="rect">
            <a:avLst/>
          </a:prstGeom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2ED9ADD-A721-4FC4-A584-10DD738FD91F}" type="datetime1">
              <a:rPr lang="en-US"/>
              <a:pPr>
                <a:defRPr/>
              </a:pPr>
              <a:t>6/26/2024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CC32A2-9998-40C5-9F1A-5467D4E6A7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CDF8E09-E595-4B1C-8283-026DBEB4E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833" y="4722813"/>
            <a:ext cx="5446710" cy="4475162"/>
          </a:xfrm>
          <a:prstGeom prst="rect">
            <a:avLst/>
          </a:prstGeom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73AF1-EB68-424E-A6AF-6E0F3BC84A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9"/>
            <a:ext cx="2949838" cy="496887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75D26-1F68-4973-B53D-7D13C51C4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8947" y="9444039"/>
            <a:ext cx="2949838" cy="496887"/>
          </a:xfrm>
          <a:prstGeom prst="rect">
            <a:avLst/>
          </a:prstGeom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8DD37E9D-E230-4BA8-B8F1-9D0F45BE18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1ADD0EA-2308-4540-8759-88DA609E74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6474F45-7034-4EAB-B4B0-BC985E0CBB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80000"/>
              </a:lnSpc>
            </a:pPr>
            <a:endParaRPr lang="en-GB" altLang="en-US" sz="1200" b="1" i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8F1CB8DD-EFDD-4252-B4FC-4E4FCC8E2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7713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093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29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732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304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876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448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020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F1E7F7-C5CD-4FEA-A7A7-CA6D4BFB251A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6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1BCADFF-D195-4073-9825-44742F272F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4BC467B-B26D-42B6-B32A-1665864E57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2563" indent="-182563"/>
            <a:endParaRPr lang="en-GB" altLang="en-US" sz="1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1BCADFF-D195-4073-9825-44742F272F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4BC467B-B26D-42B6-B32A-1665864E57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182563" indent="-182563"/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737665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1BCADFF-D195-4073-9825-44742F272F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4BC467B-B26D-42B6-B32A-1665864E57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182563" indent="-182563"/>
            <a:endParaRPr lang="en-GB" altLang="en-US" sz="1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4668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2308AF2-6132-42D8-A349-999DC437F6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9B9285A-0747-4CBB-BE2F-DAAEB2EDA6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182563" indent="-182563"/>
            <a:r>
              <a:rPr lang="en-GB" altLang="en-US" b="1" dirty="0">
                <a:ea typeface="ＭＳ Ｐゴシック" panose="020B0600070205080204" pitchFamily="34" charset="-128"/>
              </a:rPr>
              <a:t>These QR codes and hyperlinks take you to Gov.UK pages about our services.</a:t>
            </a:r>
          </a:p>
        </p:txBody>
      </p:sp>
    </p:spTree>
    <p:extLst>
      <p:ext uri="{BB962C8B-B14F-4D97-AF65-F5344CB8AC3E}">
        <p14:creationId xmlns:p14="http://schemas.microsoft.com/office/powerpoint/2010/main" val="172693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1ADD0EA-2308-4540-8759-88DA609E74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6474F45-7034-4EAB-B4B0-BC985E0CBB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80000"/>
              </a:lnSpc>
            </a:pPr>
            <a:r>
              <a:rPr lang="en-GB" altLang="en-US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Talk to us locally about recruitment 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8F1CB8DD-EFDD-4252-B4FC-4E4FCC8E2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7713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093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29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732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304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876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448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020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F1E7F7-C5CD-4FEA-A7A7-CA6D4BFB251A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516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2308AF2-6132-42D8-A349-999DC437F6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9B9285A-0747-4CBB-BE2F-DAAEB2EDA6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182563" indent="-182563"/>
            <a:endParaRPr lang="en-GB" altLang="en-US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9005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0C8E706-14B0-4280-B658-FC02D27769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0117125-6C4A-49D2-9E21-F9E6529113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833" y="4722813"/>
            <a:ext cx="5446710" cy="4938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182563" algn="l"/>
              </a:tabLst>
            </a:pPr>
            <a:r>
              <a:rPr lang="en-GB" altLang="en-US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A2E6FCB-2E29-432F-988B-3B1334D889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4F07864-7F9F-46E7-B888-74148B1F16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230188" indent="-230188"/>
            <a:endParaRPr lang="en-GB" altLang="en-US" sz="1400" b="1" i="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0B968D1-06AB-44C9-812F-B17FE9E666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9300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25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44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748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32063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89263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46463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03663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74BF0D-05C9-48F4-A247-634E62E0067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1ADD0EA-2308-4540-8759-88DA609E74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6474F45-7034-4EAB-B4B0-BC985E0CBB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80000"/>
              </a:lnSpc>
            </a:pPr>
            <a:endParaRPr lang="en-GB" altLang="en-US" sz="1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228600" indent="-228600">
              <a:lnSpc>
                <a:spcPct val="80000"/>
              </a:lnSpc>
            </a:pPr>
            <a:endParaRPr lang="en-GB" altLang="en-US" sz="1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8F1CB8DD-EFDD-4252-B4FC-4E4FCC8E2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7713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093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29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732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304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876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448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020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F1E7F7-C5CD-4FEA-A7A7-CA6D4BFB251A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74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1ADD0EA-2308-4540-8759-88DA609E74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6474F45-7034-4EAB-B4B0-BC985E0CBB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4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80000"/>
              </a:lnSpc>
            </a:pPr>
            <a:endParaRPr lang="en-GB" altLang="en-US" sz="1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8F1CB8DD-EFDD-4252-B4FC-4E4FCC8E2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7713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093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29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732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304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876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448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020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F1E7F7-C5CD-4FEA-A7A7-CA6D4BFB251A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1ADD0EA-2308-4540-8759-88DA609E74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6474F45-7034-4EAB-B4B0-BC985E0CBB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80000"/>
              </a:lnSpc>
            </a:pPr>
            <a:endParaRPr lang="en-GB" altLang="en-US" sz="1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8F1CB8DD-EFDD-4252-B4FC-4E4FCC8E2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7713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093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29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732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304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876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448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020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F1E7F7-C5CD-4FEA-A7A7-CA6D4BFB251A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90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1ADD0EA-2308-4540-8759-88DA609E74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6474F45-7034-4EAB-B4B0-BC985E0CBB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80000"/>
              </a:lnSpc>
            </a:pPr>
            <a:endParaRPr lang="en-GB" altLang="en-US" sz="1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8F1CB8DD-EFDD-4252-B4FC-4E4FCC8E2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7713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093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29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732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304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876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448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020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F1E7F7-C5CD-4FEA-A7A7-CA6D4BFB251A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37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1ADD0EA-2308-4540-8759-88DA609E74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6474F45-7034-4EAB-B4B0-BC985E0CBB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80000"/>
              </a:lnSpc>
            </a:pPr>
            <a:endParaRPr lang="en-GB" altLang="en-US" sz="1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8F1CB8DD-EFDD-4252-B4FC-4E4FCC8E2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7713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093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29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732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304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876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448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02075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F1E7F7-C5CD-4FEA-A7A7-CA6D4BFB251A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81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A2E6FCB-2E29-432F-988B-3B1334D889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4F07864-7F9F-46E7-B888-74148B1F16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indent="-230188"/>
            <a:endParaRPr lang="en-GB" altLang="en-US" sz="1000" b="0" i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0B968D1-06AB-44C9-812F-B17FE9E666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9300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25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44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748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32063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89263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46463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03663" indent="-23018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74BF0D-05C9-48F4-A247-634E62E0067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0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3AFE0-DF8A-4F83-A570-ED862A91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F837D-810E-4069-A157-106C3986B623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C3FD7-3B0F-4635-A531-B8D81AB15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E4045-095D-4806-AEEA-51FA7EAA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349FE-681D-4001-9C2D-62BE8939683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103021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BC27-60BE-4F9A-A909-3B00487B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C6450-E763-4C88-A5CA-6C38D28544B8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02686-72B9-4392-B982-F1C54E0F5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312F5-7F00-4C34-B295-B74E5058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10047-D4AF-4C77-A33F-B6C091B13B5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363982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3D058-80FC-4273-BE36-F924974A3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5D3D2-DE91-4DF7-9B63-A9CB7C763F86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58688-506D-485E-A5B6-7B6B090A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89433-D287-4CE3-9346-33B47499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956E4-2E2A-4FB9-9A1B-5C0AAD14067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247060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159CB-2A2F-4F1F-89CF-3EA023B2C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616A4-1952-4E11-B734-66F41FD73EAD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0E79F-BCBA-4F24-8FA1-7CAC85A9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D9868-38EE-467A-9F34-DB95440A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27BA-11C3-4D46-AB84-AB916184049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04420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6B5E4-9165-486D-857B-9007B16A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6E78D-C4FA-4453-B970-F8DD4601FE21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0CC1C-5CBF-4018-BB4D-107D3265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A308E-A433-4318-A9BB-4405DFA6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15C46-43DD-4B8B-A2EB-1173D1CA46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637156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BEFE0-7925-4AFB-9EAC-51963F8C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B353-C688-4504-B745-882A84BD5145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4C46E-80EE-4CD7-AF47-116238690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A6F17-3A43-4138-ABB3-39AED1EA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9831F-F9FB-4610-A2C0-1E82B89DAE8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864461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E9D4F0-B232-46D5-9AB4-86C8F3C2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37D2-420C-4936-852A-B581E2BAE032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342823-4321-4D54-A97F-6ADADFF79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8EB19B-48E7-45A7-87D5-DE2FFD13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72D4E-E809-498D-961C-A4CFD998C7F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671734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52B709-FB03-47EF-AA93-F497A8A8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C26D-E11E-48D5-9244-348F7AA4E64C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04C5FF-83A6-4029-81A9-CB773378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4271342-6A59-4FA3-A55D-CAA73DAE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3BC3E-DD8F-4C34-8866-A8B76D00978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234326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FFF120-ED54-4AA1-AF40-4F789E41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D1AAB-E74E-463E-B233-FC6EDFB464A2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868AB0-5E18-4A0B-A9D5-4692EDB3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A7D17F-EFB7-4266-BA70-04CE7566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9A1B7-2220-4187-A9C4-59E26D8EB4F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092919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33D7515-ED04-453D-B695-5510B1A52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79B0B-7799-4051-BE09-54104CEE8C53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12B91F8-8BAB-404C-A0FA-811D6F21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7FDE6C-B371-4078-B52A-EB65197A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4C5DE-4C02-49CD-B511-68D8C4EBDEE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0710652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51FFAB-582A-4592-A606-1A9E42F4E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88583-7A3A-4F65-9C82-BD1A9D80B1A3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0E2FD6-327A-45DC-A8AA-856DDBA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4F5FDA-3854-4208-A4DD-C1481102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7D9A7-328C-455F-8B0C-A2FFD766ACF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772458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C318F-6A9E-4CCD-A9D7-2F965425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C64E2-7C20-4CA8-AF90-71476A9E7486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DA422-70EB-4D1F-B7D3-351697E0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C2ED7-BF94-4CCB-A228-26EC1B45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F4F1B-3988-44B6-A810-6C71F11B4A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914808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F0CEBB-E5C4-4B04-9379-2EBC430F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18CC-0B6E-4D2D-8856-ED222602BAA5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7870BF-7991-4F6F-93A1-A7FE214B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813D37-AFB0-4B7C-8746-C21FEBD3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0E430-8332-4DC7-B3D8-2C614719B8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022988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9B86C-F1EF-4DCB-8940-41C485E92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037BD-3CBC-4451-AE30-D13728EF016F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3752A-8600-40AE-83A0-432AFF5A4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4B250-5382-4502-A5A6-5627218E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B35C4-8BE1-4F47-A577-3B289B9306A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8782884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B21EB-02E4-4A18-A823-A6B29DDA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4091-1B8B-4187-AEA6-CA893BA3EC0C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D8B96-6965-45BC-ADBF-B542FC8C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C577C-01E7-4F25-929B-5DE9A9AE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05FD2-0C3C-42BB-B204-88D656B6588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855747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04CE9-7E55-459E-B3BC-7604E6793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A146-0A64-4DF7-A293-A8D9F48D6962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C3CC1-09B1-4D15-AA4B-329E520F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8FB44-D861-42F0-A6B2-576B1011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65641-561E-4A75-BDFB-3AEB0A301D3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440490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198C60-CB78-484D-973A-9C47A2D2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27D8A-DCF7-490C-A7F8-E8F099C14F52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2C7D6E-602A-41CF-B18A-7AE1E766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62864B-31E0-4589-B179-0D9723D6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58797-10F6-4AFF-9EFC-2D655F5126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436328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964C71-999B-46ED-BFC3-7266E0339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7F4DD-CEDC-45FD-A2D4-27D9A9620BBD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22C5A5-3172-499C-956F-C60B1BC1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0C660F-3CA7-4B64-B4E1-EE345118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A6A29-0774-4945-823C-3C48A94721D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107823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7B5A2E0-9E6C-4CBF-A6BA-664065115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41637-87BC-435D-A09F-E95085E984D9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AE80F14-3C00-414A-BCDB-3F3B00B2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E796F2-90D3-4293-BC3D-E3050781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E5501-D864-462F-B42E-196E5DD913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148485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A65E3F-946B-46EE-A34D-C165C32C9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1AC73-0D4B-4DCE-9266-7F06C4EBD145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C67FB9-FA5D-4F55-8557-903721C3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33DF51-FA66-440C-B389-03589C07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EA8EA-A682-4002-8401-1F7A5E8710B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191294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313355-02D5-48B7-8405-0DD8063E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4A302-CB79-43A1-8055-9E47D0D06975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7553EA-8B63-40C9-AC8A-7B55C3BB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48F89-D483-4B20-A8FF-5920949A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1FE0C-E35E-4F6E-ADAB-C370732936F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677247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F992B8-A7CD-4D6A-9B3D-5D98EEE6C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5E8B4-2833-48DA-9846-0E53151E3505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71D8C1-60C2-42DE-919A-8CAA88576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30AADC-A003-4A3D-97C6-25591B3E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4524F-7148-40DE-A9EC-DD61FDD9ED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89733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3518BA-CF98-495F-ACCA-16B948937B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4C9E527-77BF-4072-86F4-361D546F6A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320FB-8D41-4AB2-9D33-D9A96F31D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4A600203-F067-41EE-AB9D-81E539AD18EB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FFFA8-F1F5-470D-8AB4-DBB870FA4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3C72B-453B-49AA-8022-31761E4FD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752F39F-208C-456F-AF43-CBDA3D15C69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87F219-30DF-DA6E-6A80-1B1175AEF04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53687" y="63500"/>
            <a:ext cx="4714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86EBE8-1F9F-E726-D4C0-225398FCDDA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353687" y="6611620"/>
            <a:ext cx="4714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F263265-258A-457D-A779-C57EADDB1D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17195B1-0BCE-42B1-867A-C42573C7F7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B4017-BAB8-445B-AB3F-72C9FCA17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29B44868-1654-4754-B8C6-EFB07E36515B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5B361-6F92-4E7B-ABAA-000A98EB5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7CD01-E074-4805-B770-F2F633680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BA1C66D-74A8-4B75-A54F-A966E7C597E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B8CD0-E3BA-AF28-E9BF-E24382167F3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53687" y="63500"/>
            <a:ext cx="4714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0EFCB8-588E-EF67-F1EC-CD01FA5951F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353687" y="6611620"/>
            <a:ext cx="4714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/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v.uk/government/publications/sector-based-work-academies-employer-guide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gov.uk/government/publications/employers-could-you-offer-work-experience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employing-disabled-people-and-people-with-health-conditions/employing-disabled-people-and-people-with-health-condition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gov.uk/jobcentre-plus-help-for-recruiter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endaljobcentre.employeradviserteam@dwp.gov.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arrowjobcentre.employeradviserteam@dwp.gov.uk" TargetMode="External"/><Relationship Id="rId4" Type="http://schemas.openxmlformats.org/officeDocument/2006/relationships/hyperlink" Target="mailto:PENRITHJOBCENTRE.LABOURMARKET@DWP.GOV.UK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B9O2rMPMNQ?feature=oembed" TargetMode="External"/><Relationship Id="rId6" Type="http://schemas.openxmlformats.org/officeDocument/2006/relationships/hyperlink" Target="https://www.youtube.com/watch?v=wB9O2rMPMNQ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www.gov.uk/advertise-jo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9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gov.uk/jobcentre-plus-help-for-recruiters/recruitment-advice-and-support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Placeholder 1">
            <a:extLst>
              <a:ext uri="{FF2B5EF4-FFF2-40B4-BE49-F238E27FC236}">
                <a16:creationId xmlns:a16="http://schemas.microsoft.com/office/drawing/2014/main" id="{BEE34D8F-0FCB-4E36-9A00-CCDC365E40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269875" y="633413"/>
            <a:ext cx="8416925" cy="80645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1318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Welcome &amp; Introductions 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6E524FBA-19E8-45FA-A206-E6AFF86F210A}"/>
              </a:ext>
            </a:extLst>
          </p:cNvPr>
          <p:cNvSpPr txBox="1">
            <a:spLocks/>
          </p:cNvSpPr>
          <p:nvPr/>
        </p:nvSpPr>
        <p:spPr bwMode="auto">
          <a:xfrm>
            <a:off x="462455" y="1544636"/>
            <a:ext cx="4109545" cy="46799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0" tIns="0" rIns="0" bIns="0"/>
          <a:lstStyle>
            <a:lvl1pPr marL="266700" indent="-266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altLang="en-US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altLang="en-US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179" name="Picture 11" descr="Two people shaking hands">
            <a:extLst>
              <a:ext uri="{FF2B5EF4-FFF2-40B4-BE49-F238E27FC236}">
                <a16:creationId xmlns:a16="http://schemas.microsoft.com/office/drawing/2014/main" id="{8445DD89-0759-4A56-B6F8-B69DC6D612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6" r="6868"/>
          <a:stretch/>
        </p:blipFill>
        <p:spPr bwMode="auto">
          <a:xfrm>
            <a:off x="4572000" y="1537413"/>
            <a:ext cx="457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FAAC632-9214-4662-8FC4-CEE49C9B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90895"/>
            <a:ext cx="8770225" cy="5726468"/>
            <a:chOff x="80962" y="482957"/>
            <a:chExt cx="8770225" cy="57264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CE5526-A942-471C-9FE5-8ACEFA237F58}"/>
                </a:ext>
              </a:extLst>
            </p:cNvPr>
            <p:cNvSpPr/>
            <p:nvPr/>
          </p:nvSpPr>
          <p:spPr>
            <a:xfrm>
              <a:off x="80962" y="1529475"/>
              <a:ext cx="269875" cy="4679950"/>
            </a:xfrm>
            <a:prstGeom prst="rect">
              <a:avLst/>
            </a:prstGeom>
            <a:solidFill>
              <a:srgbClr val="5131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200E69-AC18-4427-B707-2EE29EC06A6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CxnSpPr/>
            <p:nvPr/>
          </p:nvCxnSpPr>
          <p:spPr>
            <a:xfrm>
              <a:off x="785099" y="482957"/>
              <a:ext cx="8066088" cy="1587"/>
            </a:xfrm>
            <a:prstGeom prst="line">
              <a:avLst/>
            </a:prstGeom>
            <a:ln w="12700" cap="flat" cmpd="sng" algn="ctr">
              <a:solidFill>
                <a:srgbClr val="51318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4A6E27-18FB-4332-9C02-428C20522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5C46-43DD-4B8B-A2EB-1173D1CA4699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CBB4B4-FC29-4272-9613-20FDA3318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3250" y="635634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0853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clipboard">
            <a:extLst>
              <a:ext uri="{FF2B5EF4-FFF2-40B4-BE49-F238E27FC236}">
                <a16:creationId xmlns:a16="http://schemas.microsoft.com/office/drawing/2014/main" id="{B318DF05-0EF4-36D3-A868-CD741341F1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875" y="1388864"/>
            <a:ext cx="4133849" cy="4813665"/>
          </a:xfrm>
          <a:prstGeom prst="rect">
            <a:avLst/>
          </a:prstGeom>
        </p:spPr>
      </p:pic>
      <p:sp>
        <p:nvSpPr>
          <p:cNvPr id="11267" name="Title Placeholder 1">
            <a:extLst>
              <a:ext uri="{FF2B5EF4-FFF2-40B4-BE49-F238E27FC236}">
                <a16:creationId xmlns:a16="http://schemas.microsoft.com/office/drawing/2014/main" id="{6EB0588D-C4BF-4A4E-AC1C-CB80EB082F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457200" y="612864"/>
            <a:ext cx="8229600" cy="80645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1318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What we do at Jobcentre Plus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13184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68" name="Text Placeholder 2">
            <a:extLst>
              <a:ext uri="{FF2B5EF4-FFF2-40B4-BE49-F238E27FC236}">
                <a16:creationId xmlns:a16="http://schemas.microsoft.com/office/drawing/2014/main" id="{591A4FC6-CC44-4FD7-8023-27A0EA57C1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4006921" y="1388863"/>
            <a:ext cx="5137079" cy="4813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0" tIns="0" rIns="0" bIns="0" anchor="t"/>
          <a:lstStyle>
            <a:lvl1pPr marL="266700" indent="-266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We work</a:t>
            </a:r>
            <a:r>
              <a:rPr lang="en-GB" sz="18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/>
              </a:rPr>
              <a:t> with</a:t>
            </a:r>
            <a:r>
              <a:rPr lang="en-GB" sz="1800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employers to understand their requirements and fil their vacancies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1000" dirty="0">
              <a:solidFill>
                <a:schemeClr val="bg1"/>
              </a:solidFill>
              <a:latin typeface="Arial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/>
              </a:rPr>
              <a:t>We provide opportunities for customers to access, compete for, succeed and progress in work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1000" dirty="0">
              <a:solidFill>
                <a:schemeClr val="bg1"/>
              </a:solidFill>
              <a:effectLst/>
              <a:latin typeface="Arial"/>
              <a:ea typeface="Calibri" panose="020F0502020204030204" pitchFamily="34" charset="0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/>
              </a:rPr>
              <a:t>We s</a:t>
            </a:r>
            <a:r>
              <a:rPr lang="en-GB" sz="1800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upport people looking for </a:t>
            </a:r>
            <a:r>
              <a:rPr lang="en-GB" sz="18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/>
              </a:rPr>
              <a:t>work</a:t>
            </a:r>
            <a:r>
              <a:rPr lang="en-GB" sz="1800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, additional </a:t>
            </a:r>
            <a:r>
              <a:rPr lang="en-GB" sz="18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/>
              </a:rPr>
              <a:t>hours</a:t>
            </a:r>
            <a:r>
              <a:rPr lang="en-GB" sz="1800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or second jobs. Helping</a:t>
            </a:r>
            <a:r>
              <a:rPr lang="en-GB" sz="18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/>
              </a:rPr>
              <a:t> people with  barriers to finding employment is a priority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1000" dirty="0">
              <a:solidFill>
                <a:schemeClr val="bg1"/>
              </a:solidFill>
              <a:effectLst/>
              <a:latin typeface="Arial"/>
              <a:ea typeface="Calibri" panose="020F0502020204030204" pitchFamily="34" charset="0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/>
              </a:rPr>
              <a:t>We support employees so they can </a:t>
            </a:r>
            <a:r>
              <a:rPr lang="en-GB" sz="1800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progress in their career</a:t>
            </a:r>
          </a:p>
          <a:p>
            <a:pPr marL="0" lvl="0" indent="0">
              <a:lnSpc>
                <a:spcPct val="115000"/>
              </a:lnSpc>
              <a:buNone/>
            </a:pPr>
            <a:endParaRPr lang="en-GB" sz="1000" dirty="0">
              <a:solidFill>
                <a:schemeClr val="bg1"/>
              </a:solidFill>
              <a:effectLst/>
              <a:latin typeface="Arial"/>
              <a:ea typeface="Calibri" panose="020F0502020204030204" pitchFamily="34" charset="0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We </a:t>
            </a:r>
            <a:r>
              <a:rPr lang="en-GB" sz="18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/>
              </a:rPr>
              <a:t>help</a:t>
            </a:r>
            <a:r>
              <a:rPr lang="en-GB" sz="1800" dirty="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people gain the skills they need to open up work and progression opportunities</a:t>
            </a:r>
          </a:p>
          <a:p>
            <a:pPr marL="0" indent="0">
              <a:buNone/>
            </a:pP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Times New Roman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18016-D40A-401B-B2FE-38DD6F727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0939" y="6433406"/>
            <a:ext cx="2133600" cy="365125"/>
          </a:xfrm>
        </p:spPr>
        <p:txBody>
          <a:bodyPr/>
          <a:lstStyle/>
          <a:p>
            <a:fld id="{092349FE-681D-4001-9C2D-62BE8939683C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7E0D8-D450-4471-936D-F5625EB2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8939" y="64334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654770-E6AC-400B-9500-83AA30892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234325"/>
            <a:ext cx="8686800" cy="5955676"/>
            <a:chOff x="-80962" y="334963"/>
            <a:chExt cx="8686800" cy="59556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7DAC55-E5B8-4E86-B69A-CAC1F6550888}"/>
                </a:ext>
              </a:extLst>
            </p:cNvPr>
            <p:cNvSpPr/>
            <p:nvPr/>
          </p:nvSpPr>
          <p:spPr>
            <a:xfrm>
              <a:off x="-80962" y="1489502"/>
              <a:ext cx="269875" cy="4801137"/>
            </a:xfrm>
            <a:prstGeom prst="rect">
              <a:avLst/>
            </a:prstGeom>
            <a:solidFill>
              <a:srgbClr val="5131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DA2C09B-C240-4FF5-B62D-EF47FC932357}"/>
                </a:ext>
              </a:extLst>
            </p:cNvPr>
            <p:cNvCxnSpPr/>
            <p:nvPr/>
          </p:nvCxnSpPr>
          <p:spPr>
            <a:xfrm>
              <a:off x="539750" y="334963"/>
              <a:ext cx="8066088" cy="1587"/>
            </a:xfrm>
            <a:prstGeom prst="line">
              <a:avLst/>
            </a:prstGeom>
            <a:ln w="12700" cap="flat" cmpd="sng" algn="ctr">
              <a:solidFill>
                <a:srgbClr val="51318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Placeholder 1">
            <a:extLst>
              <a:ext uri="{FF2B5EF4-FFF2-40B4-BE49-F238E27FC236}">
                <a16:creationId xmlns:a16="http://schemas.microsoft.com/office/drawing/2014/main" id="{6EB0588D-C4BF-4A4E-AC1C-CB80EB082F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269875" y="612864"/>
            <a:ext cx="8656955" cy="80645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solidFill>
                  <a:srgbClr val="513184"/>
                </a:solidFill>
                <a:latin typeface="Arial" panose="020B0604020202020204" pitchFamily="34" charset="0"/>
                <a:cs typeface="+mn-cs"/>
              </a:rPr>
              <a:t>Sector-based Work Academy Programmes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13184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Picture 4" descr="A person and person looking at a piece of paper">
            <a:extLst>
              <a:ext uri="{FF2B5EF4-FFF2-40B4-BE49-F238E27FC236}">
                <a16:creationId xmlns:a16="http://schemas.microsoft.com/office/drawing/2014/main" id="{E12E4361-F0AE-D5EB-9699-D54E7AE935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" y="1419314"/>
            <a:ext cx="7204623" cy="4801137"/>
          </a:xfrm>
          <a:prstGeom prst="rect">
            <a:avLst/>
          </a:prstGeom>
        </p:spPr>
      </p:pic>
      <p:pic>
        <p:nvPicPr>
          <p:cNvPr id="7" name="Picture 6" descr="A picture of an employer training staff.">
            <a:extLst>
              <a:ext uri="{FF2B5EF4-FFF2-40B4-BE49-F238E27FC236}">
                <a16:creationId xmlns:a16="http://schemas.microsoft.com/office/drawing/2014/main" id="{5EAD44DF-F618-F564-0790-7261D1B2C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8781" y="4829766"/>
            <a:ext cx="1217839" cy="1217839"/>
          </a:xfrm>
          <a:prstGeom prst="rect">
            <a:avLst/>
          </a:prstGeom>
        </p:spPr>
      </p:pic>
      <p:sp>
        <p:nvSpPr>
          <p:cNvPr id="11268" name="Text Placeholder 2">
            <a:extLst>
              <a:ext uri="{FF2B5EF4-FFF2-40B4-BE49-F238E27FC236}">
                <a16:creationId xmlns:a16="http://schemas.microsoft.com/office/drawing/2014/main" id="{591A4FC6-CC44-4FD7-8023-27A0EA57C1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4654192" y="1419314"/>
            <a:ext cx="4489807" cy="47753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0" tIns="0" rIns="0" bIns="0" anchor="t"/>
          <a:lstStyle>
            <a:lvl1pPr marL="266700" indent="-266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by Jobcentre Plus alongside colleges and training providers.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SWAPs last up to 6 weeks and include:</a:t>
            </a: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pre-employment training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matched to the needs of the sector</a:t>
            </a: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experience placement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opportunity for the individual to learn about the job in the workplace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guaranteed job interview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select the most appropriate candidates for the job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654770-E6AC-400B-9500-83AA30892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234325"/>
            <a:ext cx="8686800" cy="5955676"/>
            <a:chOff x="-80962" y="334963"/>
            <a:chExt cx="8686800" cy="59556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7DAC55-E5B8-4E86-B69A-CAC1F6550888}"/>
                </a:ext>
              </a:extLst>
            </p:cNvPr>
            <p:cNvSpPr/>
            <p:nvPr/>
          </p:nvSpPr>
          <p:spPr>
            <a:xfrm>
              <a:off x="-80962" y="1489502"/>
              <a:ext cx="269875" cy="4801137"/>
            </a:xfrm>
            <a:prstGeom prst="rect">
              <a:avLst/>
            </a:prstGeom>
            <a:solidFill>
              <a:srgbClr val="5131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DA2C09B-C240-4FF5-B62D-EF47FC932357}"/>
                </a:ext>
              </a:extLst>
            </p:cNvPr>
            <p:cNvCxnSpPr/>
            <p:nvPr/>
          </p:nvCxnSpPr>
          <p:spPr>
            <a:xfrm>
              <a:off x="539750" y="334963"/>
              <a:ext cx="8066088" cy="1587"/>
            </a:xfrm>
            <a:prstGeom prst="line">
              <a:avLst/>
            </a:prstGeom>
            <a:ln w="12700" cap="flat" cmpd="sng" algn="ctr">
              <a:solidFill>
                <a:srgbClr val="51318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60DE06C-04BA-1A62-1147-6B10B581002C}"/>
              </a:ext>
            </a:extLst>
          </p:cNvPr>
          <p:cNvSpPr txBox="1"/>
          <p:nvPr/>
        </p:nvSpPr>
        <p:spPr>
          <a:xfrm>
            <a:off x="219847" y="6226913"/>
            <a:ext cx="5767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Sector-based work academy programme: employer guide - GOV.UK (www.gov.uk)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7E0D8-D450-4471-936D-F5625EB2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4334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18016-D40A-401B-B2FE-38DD6F727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0939" y="6433406"/>
            <a:ext cx="2133600" cy="365125"/>
          </a:xfrm>
        </p:spPr>
        <p:txBody>
          <a:bodyPr/>
          <a:lstStyle/>
          <a:p>
            <a:fld id="{092349FE-681D-4001-9C2D-62BE8939683C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862980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doing manicure">
            <a:extLst>
              <a:ext uri="{FF2B5EF4-FFF2-40B4-BE49-F238E27FC236}">
                <a16:creationId xmlns:a16="http://schemas.microsoft.com/office/drawing/2014/main" id="{74612479-11E7-813B-9B1D-9EA2E872E9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1"/>
          <a:stretch/>
        </p:blipFill>
        <p:spPr>
          <a:xfrm>
            <a:off x="4822370" y="1388864"/>
            <a:ext cx="4321629" cy="4801137"/>
          </a:xfrm>
          <a:prstGeom prst="rect">
            <a:avLst/>
          </a:prstGeom>
        </p:spPr>
      </p:pic>
      <p:sp>
        <p:nvSpPr>
          <p:cNvPr id="11267" name="Title Placeholder 1">
            <a:extLst>
              <a:ext uri="{FF2B5EF4-FFF2-40B4-BE49-F238E27FC236}">
                <a16:creationId xmlns:a16="http://schemas.microsoft.com/office/drawing/2014/main" id="{6EB0588D-C4BF-4A4E-AC1C-CB80EB082F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269875" y="561717"/>
            <a:ext cx="8416925" cy="1143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solidFill>
                  <a:srgbClr val="513184"/>
                </a:solidFill>
                <a:latin typeface="Arial" panose="020B0604020202020204" pitchFamily="34" charset="0"/>
                <a:cs typeface="+mn-cs"/>
              </a:rPr>
              <a:t>Work Experience – supporting jobseekers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13184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7E0D8-D450-4471-936D-F5625EB2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377214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18016-D40A-401B-B2FE-38DD6F727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7628" y="6356350"/>
            <a:ext cx="2133600" cy="365125"/>
          </a:xfrm>
        </p:spPr>
        <p:txBody>
          <a:bodyPr/>
          <a:lstStyle/>
          <a:p>
            <a:fld id="{092349FE-681D-4001-9C2D-62BE8939683C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11268" name="Text Placeholder 2">
            <a:extLst>
              <a:ext uri="{FF2B5EF4-FFF2-40B4-BE49-F238E27FC236}">
                <a16:creationId xmlns:a16="http://schemas.microsoft.com/office/drawing/2014/main" id="{591A4FC6-CC44-4FD7-8023-27A0EA57C1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269876" y="1388864"/>
            <a:ext cx="4759324" cy="48011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0" tIns="0" rIns="0" bIns="0" anchor="t"/>
          <a:lstStyle>
            <a:lvl1pPr marL="266700" indent="-266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Open to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Jobcentre Plus claimants</a:t>
            </a: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of any age without recent work history</a:t>
            </a:r>
            <a:r>
              <a:rPr lang="en-GB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Helps jobseekers build their skills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and</a:t>
            </a:r>
            <a:r>
              <a:rPr lang="en-GB" sz="1200" b="1" dirty="0">
                <a:solidFill>
                  <a:schemeClr val="bg1"/>
                </a:solidFill>
                <a:latin typeface="Calibri Light" panose="020F03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confidence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Placements between 2 and 8 weeks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You select participants with our help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 direct cost to the host employer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Does not replace your usual recruitment process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654770-E6AC-400B-9500-83AA30892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234325"/>
            <a:ext cx="8686800" cy="5955676"/>
            <a:chOff x="-80962" y="334963"/>
            <a:chExt cx="8686800" cy="59556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7DAC55-E5B8-4E86-B69A-CAC1F6550888}"/>
                </a:ext>
              </a:extLst>
            </p:cNvPr>
            <p:cNvSpPr/>
            <p:nvPr/>
          </p:nvSpPr>
          <p:spPr>
            <a:xfrm>
              <a:off x="-80962" y="1489502"/>
              <a:ext cx="269875" cy="4801137"/>
            </a:xfrm>
            <a:prstGeom prst="rect">
              <a:avLst/>
            </a:prstGeom>
            <a:solidFill>
              <a:srgbClr val="5131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DA2C09B-C240-4FF5-B62D-EF47FC932357}"/>
                </a:ext>
              </a:extLst>
            </p:cNvPr>
            <p:cNvCxnSpPr/>
            <p:nvPr/>
          </p:nvCxnSpPr>
          <p:spPr>
            <a:xfrm>
              <a:off x="539750" y="334963"/>
              <a:ext cx="8066088" cy="1587"/>
            </a:xfrm>
            <a:prstGeom prst="line">
              <a:avLst/>
            </a:prstGeom>
            <a:ln w="12700" cap="flat" cmpd="sng" algn="ctr">
              <a:solidFill>
                <a:srgbClr val="51318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A picture of an employer training staff.">
            <a:extLst>
              <a:ext uri="{FF2B5EF4-FFF2-40B4-BE49-F238E27FC236}">
                <a16:creationId xmlns:a16="http://schemas.microsoft.com/office/drawing/2014/main" id="{DBB3346F-B744-11B4-0590-62BB3A07A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4" y="4713259"/>
            <a:ext cx="1294039" cy="12940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A555F5-423A-4802-86D2-8C9376DBFA48}"/>
              </a:ext>
            </a:extLst>
          </p:cNvPr>
          <p:cNvSpPr txBox="1"/>
          <p:nvPr/>
        </p:nvSpPr>
        <p:spPr>
          <a:xfrm>
            <a:off x="134937" y="6352143"/>
            <a:ext cx="628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Work experience: employer guide - GOV.UK (www.gov.uk)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6250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Placeholder 1">
            <a:extLst>
              <a:ext uri="{FF2B5EF4-FFF2-40B4-BE49-F238E27FC236}">
                <a16:creationId xmlns:a16="http://schemas.microsoft.com/office/drawing/2014/main" id="{E3E1A466-7B28-4CE1-8CB9-45B49A645D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34937" y="535404"/>
            <a:ext cx="8416925" cy="85725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1318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 more information</a:t>
            </a:r>
            <a:r>
              <a:rPr lang="en-US" altLang="en-US" sz="2700" b="1" dirty="0">
                <a:solidFill>
                  <a:srgbClr val="513184"/>
                </a:solidFill>
                <a:latin typeface="Arial" panose="020B0604020202020204" pitchFamily="34" charset="0"/>
                <a:cs typeface="+mn-cs"/>
              </a:rPr>
              <a:t> about support for employers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513184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08C920-E33C-4FBC-A54D-E78C628DA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A8EA-A682-4002-8401-1F7A5E8710B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755EC-800D-4147-93F2-150E00192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33888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585417-CF44-4220-9C49-FEC4686DE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12930"/>
            <a:ext cx="8605838" cy="5808662"/>
            <a:chOff x="0" y="334963"/>
            <a:chExt cx="8605838" cy="5808662"/>
          </a:xfrm>
          <a:solidFill>
            <a:srgbClr val="51318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A5CFCF-A678-4765-AA1C-54EB4C8A1244}"/>
                </a:ext>
              </a:extLst>
            </p:cNvPr>
            <p:cNvSpPr/>
            <p:nvPr/>
          </p:nvSpPr>
          <p:spPr>
            <a:xfrm>
              <a:off x="0" y="1463675"/>
              <a:ext cx="269875" cy="46799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4589F1-0484-425C-898A-FE59CC8CF0A2}"/>
                </a:ext>
              </a:extLst>
            </p:cNvPr>
            <p:cNvCxnSpPr/>
            <p:nvPr/>
          </p:nvCxnSpPr>
          <p:spPr>
            <a:xfrm>
              <a:off x="539750" y="334963"/>
              <a:ext cx="8066088" cy="1587"/>
            </a:xfrm>
            <a:prstGeom prst="line">
              <a:avLst/>
            </a:prstGeom>
            <a:grpFill/>
            <a:ln w="12700" cap="flat" cmpd="sng" algn="ctr">
              <a:solidFill>
                <a:srgbClr val="51318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00" name="Text Placeholder 2">
            <a:extLst>
              <a:ext uri="{FF2B5EF4-FFF2-40B4-BE49-F238E27FC236}">
                <a16:creationId xmlns:a16="http://schemas.microsoft.com/office/drawing/2014/main" id="{8C43A7BB-60AA-4FA8-8BF2-AC4D2ABD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4690752" y="1441641"/>
            <a:ext cx="4453247" cy="4630963"/>
          </a:xfrm>
          <a:prstGeom prst="rect">
            <a:avLst/>
          </a:prstGeom>
          <a:solidFill>
            <a:srgbClr val="CCE3E9"/>
          </a:solidFill>
          <a:ln>
            <a:noFill/>
          </a:ln>
        </p:spPr>
        <p:txBody>
          <a:bodyPr lIns="0" tIns="0" rIns="0" bIns="0"/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Employing disabled people and people with health conditions - GOV.UK (www.gov.uk)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01C7C8-C57A-8909-6135-46C07A4CC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237505" y="1441642"/>
            <a:ext cx="4453247" cy="4630963"/>
          </a:xfrm>
          <a:prstGeom prst="rect">
            <a:avLst/>
          </a:prstGeom>
          <a:solidFill>
            <a:srgbClr val="D7E5D5"/>
          </a:solidFill>
          <a:ln>
            <a:noFill/>
          </a:ln>
        </p:spPr>
        <p:txBody>
          <a:bodyPr lIns="0" tIns="0" rIns="0" bIns="0"/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Jobcentre Plus help for recruiters: Overview - GOV.UK (www.gov.uk)</a:t>
            </a:r>
            <a:endParaRPr lang="en-GB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QR codes linking to information on Gov.UK">
            <a:extLst>
              <a:ext uri="{FF2B5EF4-FFF2-40B4-BE49-F238E27FC236}">
                <a16:creationId xmlns:a16="http://schemas.microsoft.com/office/drawing/2014/main" id="{F74CB0E0-0E1D-09F9-C89F-BD8E2C4C35B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28" y="2707346"/>
            <a:ext cx="2973903" cy="2973903"/>
          </a:xfrm>
          <a:prstGeom prst="rect">
            <a:avLst/>
          </a:prstGeom>
        </p:spPr>
      </p:pic>
      <p:pic>
        <p:nvPicPr>
          <p:cNvPr id="9" name="Picture 8" descr="A QR code linking to information on Gov.UK">
            <a:extLst>
              <a:ext uri="{FF2B5EF4-FFF2-40B4-BE49-F238E27FC236}">
                <a16:creationId xmlns:a16="http://schemas.microsoft.com/office/drawing/2014/main" id="{190859F8-BBD1-3971-B765-EA1A07D4E6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47" y="2633249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4203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Placeholder 1">
            <a:extLst>
              <a:ext uri="{FF2B5EF4-FFF2-40B4-BE49-F238E27FC236}">
                <a16:creationId xmlns:a16="http://schemas.microsoft.com/office/drawing/2014/main" id="{BEE34D8F-0FCB-4E36-9A00-CCDC365E40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269875" y="633413"/>
            <a:ext cx="8416925" cy="80645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solidFill>
                  <a:srgbClr val="513184"/>
                </a:solidFill>
                <a:latin typeface="Arial" panose="020B0604020202020204" pitchFamily="34" charset="0"/>
                <a:cs typeface="+mn-cs"/>
              </a:rPr>
              <a:t> Name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13184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6E524FBA-19E8-45FA-A206-E6AFF86F210A}"/>
              </a:ext>
            </a:extLst>
          </p:cNvPr>
          <p:cNvSpPr txBox="1">
            <a:spLocks/>
          </p:cNvSpPr>
          <p:nvPr/>
        </p:nvSpPr>
        <p:spPr bwMode="auto">
          <a:xfrm>
            <a:off x="311003" y="1375250"/>
            <a:ext cx="8852355" cy="46799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0" tIns="0" rIns="0" bIns="0"/>
          <a:lstStyle>
            <a:lvl1pPr marL="266700" indent="-266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en-GB" altLang="en-US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latin typeface="Arial" panose="020B0604020202020204" pitchFamily="34" charset="0"/>
              </a:rPr>
              <a:t> Local Contact Emails: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altLang="en-US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kendaljobcentre.employeradviserteam@dwp.gov.uk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GB" sz="20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PENRITHJOBCENTRE.LABOURMARKET@DWP.GOV.UK</a:t>
            </a:r>
            <a:endParaRPr lang="en-GB" sz="20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barrowjobcentre.employeradviserteam@dwp.gov.uk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4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altLang="en-US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altLang="en-US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altLang="en-US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AAC632-9214-4662-8FC4-CEE49C9B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90895"/>
            <a:ext cx="8770225" cy="5726468"/>
            <a:chOff x="80962" y="482957"/>
            <a:chExt cx="8770225" cy="57264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CE5526-A942-471C-9FE5-8ACEFA237F58}"/>
                </a:ext>
              </a:extLst>
            </p:cNvPr>
            <p:cNvSpPr/>
            <p:nvPr/>
          </p:nvSpPr>
          <p:spPr>
            <a:xfrm>
              <a:off x="80962" y="1529475"/>
              <a:ext cx="269875" cy="4679950"/>
            </a:xfrm>
            <a:prstGeom prst="rect">
              <a:avLst/>
            </a:prstGeom>
            <a:solidFill>
              <a:srgbClr val="5131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200E69-AC18-4427-B707-2EE29EC06A6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CxnSpPr/>
            <p:nvPr/>
          </p:nvCxnSpPr>
          <p:spPr>
            <a:xfrm>
              <a:off x="785099" y="482957"/>
              <a:ext cx="8066088" cy="1587"/>
            </a:xfrm>
            <a:prstGeom prst="line">
              <a:avLst/>
            </a:prstGeom>
            <a:ln w="12700" cap="flat" cmpd="sng" algn="ctr">
              <a:solidFill>
                <a:srgbClr val="51318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4A6E27-18FB-4332-9C02-428C20522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5C46-43DD-4B8B-A2EB-1173D1CA4699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CBB4B4-FC29-4272-9613-20FDA3318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0571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9507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Placeholder 1">
            <a:extLst>
              <a:ext uri="{FF2B5EF4-FFF2-40B4-BE49-F238E27FC236}">
                <a16:creationId xmlns:a16="http://schemas.microsoft.com/office/drawing/2014/main" id="{E3E1A466-7B28-4CE1-8CB9-45B49A645D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457200" y="336550"/>
            <a:ext cx="8229600" cy="85725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1318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We Want to hear from You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08C920-E33C-4FBC-A54D-E78C628DA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EA8EA-A682-4002-8401-1F7A5E8710B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755EC-800D-4147-93F2-150E00192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585417-CF44-4220-9C49-FEC4686DE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12930"/>
            <a:ext cx="8605838" cy="5808662"/>
            <a:chOff x="0" y="334963"/>
            <a:chExt cx="8605838" cy="5808662"/>
          </a:xfrm>
          <a:solidFill>
            <a:srgbClr val="51318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A5CFCF-A678-4765-AA1C-54EB4C8A1244}"/>
                </a:ext>
              </a:extLst>
            </p:cNvPr>
            <p:cNvSpPr/>
            <p:nvPr/>
          </p:nvSpPr>
          <p:spPr>
            <a:xfrm>
              <a:off x="0" y="1463675"/>
              <a:ext cx="269875" cy="46799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4589F1-0484-425C-898A-FE59CC8CF0A2}"/>
                </a:ext>
              </a:extLst>
            </p:cNvPr>
            <p:cNvCxnSpPr/>
            <p:nvPr/>
          </p:nvCxnSpPr>
          <p:spPr>
            <a:xfrm>
              <a:off x="539750" y="334963"/>
              <a:ext cx="8066088" cy="1587"/>
            </a:xfrm>
            <a:prstGeom prst="line">
              <a:avLst/>
            </a:prstGeom>
            <a:grpFill/>
            <a:ln w="12700" cap="flat" cmpd="sng" algn="ctr">
              <a:solidFill>
                <a:srgbClr val="51318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00" name="Text Placeholder 2">
            <a:extLst>
              <a:ext uri="{FF2B5EF4-FFF2-40B4-BE49-F238E27FC236}">
                <a16:creationId xmlns:a16="http://schemas.microsoft.com/office/drawing/2014/main" id="{8C43A7BB-60AA-4FA8-8BF2-AC4D2ABDA513}"/>
              </a:ext>
            </a:extLst>
          </p:cNvPr>
          <p:cNvSpPr txBox="1">
            <a:spLocks/>
          </p:cNvSpPr>
          <p:nvPr/>
        </p:nvSpPr>
        <p:spPr bwMode="auto">
          <a:xfrm>
            <a:off x="395315" y="1501332"/>
            <a:ext cx="8353370" cy="4855018"/>
          </a:xfrm>
          <a:prstGeom prst="rect">
            <a:avLst/>
          </a:prstGeom>
          <a:solidFill>
            <a:srgbClr val="D5A8A2"/>
          </a:solidFill>
          <a:ln>
            <a:noFill/>
          </a:ln>
        </p:spPr>
        <p:txBody>
          <a:bodyPr lIns="0" tIns="0" rIns="0" bIns="0"/>
          <a:lstStyle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buNone/>
            </a:pPr>
            <a:endParaRPr lang="en-GB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Recruitment?</a:t>
            </a:r>
          </a:p>
          <a:p>
            <a:pPr marL="0" indent="0" algn="ctr">
              <a:buNone/>
            </a:pPr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Retention?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Training?</a:t>
            </a:r>
          </a:p>
          <a:p>
            <a:pPr marL="0" indent="0" algn="ctr">
              <a:buNone/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Progression ?</a:t>
            </a:r>
          </a:p>
          <a:p>
            <a:pPr marL="0" indent="0" algn="ctr">
              <a:buNone/>
            </a:pPr>
            <a:r>
              <a:rPr lang="en-GB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working in partnership?</a:t>
            </a: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6591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Businessmen shaking hands">
            <a:extLst>
              <a:ext uri="{FF2B5EF4-FFF2-40B4-BE49-F238E27FC236}">
                <a16:creationId xmlns:a16="http://schemas.microsoft.com/office/drawing/2014/main" id="{E0B35F83-FDD2-4961-98FB-A29D241A71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4287500" cy="101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Placeholder 1">
            <a:extLst>
              <a:ext uri="{FF2B5EF4-FFF2-40B4-BE49-F238E27FC236}">
                <a16:creationId xmlns:a16="http://schemas.microsoft.com/office/drawing/2014/main" id="{D895249E-0CA1-4DDB-B9D8-F713285261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2490164"/>
            <a:ext cx="7215189" cy="1877672"/>
          </a:xfrm>
          <a:prstGeom prst="rect">
            <a:avLst/>
          </a:prstGeom>
          <a:solidFill>
            <a:srgbClr val="7030A0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Jobcentre Plus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Supporting employers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 a recruitment, tailored and advice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service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AAC3E0-9F96-4948-A9DA-22D19C3C5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4404" y="6326382"/>
            <a:ext cx="359596" cy="365125"/>
          </a:xfrm>
        </p:spPr>
        <p:txBody>
          <a:bodyPr/>
          <a:lstStyle/>
          <a:p>
            <a:fld id="{092349FE-681D-4001-9C2D-62BE8939683C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Placeholder 1">
            <a:extLst>
              <a:ext uri="{FF2B5EF4-FFF2-40B4-BE49-F238E27FC236}">
                <a16:creationId xmlns:a16="http://schemas.microsoft.com/office/drawing/2014/main" id="{D8C89177-1A54-4143-8168-C24ED7B8DA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457200" y="633413"/>
            <a:ext cx="8229600" cy="61118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1318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How Jobcentre Plus can help you recruit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663E47-7073-415C-A7F2-3FDD03BD4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17690"/>
            <a:ext cx="8605838" cy="5808662"/>
            <a:chOff x="0" y="334963"/>
            <a:chExt cx="8605838" cy="580866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68AE55-BC1A-488E-A75F-AF0CF331DAC1}"/>
                </a:ext>
              </a:extLst>
            </p:cNvPr>
            <p:cNvSpPr/>
            <p:nvPr/>
          </p:nvSpPr>
          <p:spPr>
            <a:xfrm>
              <a:off x="0" y="1463675"/>
              <a:ext cx="269875" cy="4679950"/>
            </a:xfrm>
            <a:prstGeom prst="rect">
              <a:avLst/>
            </a:prstGeom>
            <a:solidFill>
              <a:srgbClr val="5131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2BB4A4-FE0D-4C93-AB40-8CB0791CACE4}"/>
                </a:ext>
              </a:extLst>
            </p:cNvPr>
            <p:cNvCxnSpPr/>
            <p:nvPr/>
          </p:nvCxnSpPr>
          <p:spPr>
            <a:xfrm>
              <a:off x="539750" y="334963"/>
              <a:ext cx="8066088" cy="1587"/>
            </a:xfrm>
            <a:prstGeom prst="line">
              <a:avLst/>
            </a:prstGeom>
            <a:ln w="12700" cap="flat" cmpd="sng" algn="ctr">
              <a:solidFill>
                <a:srgbClr val="51318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C57C5-4F95-4606-8BE3-392FA362D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1973" y="6281381"/>
            <a:ext cx="2133600" cy="365125"/>
          </a:xfrm>
        </p:spPr>
        <p:txBody>
          <a:bodyPr/>
          <a:lstStyle/>
          <a:p>
            <a:fld id="{6A2F4F1B-3988-44B6-A810-6C71F11B4A1D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80DE4-5E44-460B-88E2-B4FF75E38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9973" y="6334902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pic>
        <p:nvPicPr>
          <p:cNvPr id="3" name="Online Media 2" title="How Jobcentre Plus can help you recruit">
            <a:hlinkClick r:id="" action="ppaction://media"/>
            <a:extLst>
              <a:ext uri="{FF2B5EF4-FFF2-40B4-BE49-F238E27FC236}">
                <a16:creationId xmlns:a16="http://schemas.microsoft.com/office/drawing/2014/main" id="{E3CE1E1F-301F-FE08-4DD5-D0162144F8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1179" y="1413325"/>
            <a:ext cx="8341641" cy="4713027"/>
          </a:xfrm>
          <a:prstGeom prst="rect">
            <a:avLst/>
          </a:prstGeom>
        </p:spPr>
      </p:pic>
      <p:pic>
        <p:nvPicPr>
          <p:cNvPr id="8" name="Picture 7" descr="Picture shows a Jobcentre Plus office sign, a QR code linking to Gov.UK information. The slide contains an embedded video.">
            <a:extLst>
              <a:ext uri="{FF2B5EF4-FFF2-40B4-BE49-F238E27FC236}">
                <a16:creationId xmlns:a16="http://schemas.microsoft.com/office/drawing/2014/main" id="{FD02D80B-47C0-DEAA-85DF-33DCD76D8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4306661"/>
            <a:ext cx="1636939" cy="16369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E0F1B9-698E-CBF3-F10F-93D5E9DF75A7}"/>
              </a:ext>
            </a:extLst>
          </p:cNvPr>
          <p:cNvSpPr txBox="1"/>
          <p:nvPr/>
        </p:nvSpPr>
        <p:spPr>
          <a:xfrm>
            <a:off x="401179" y="6268912"/>
            <a:ext cx="5718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How Jobcentre Plus can help you recruit - YouTube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F56-115D-1A5A-4D5D-90DF99A0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Recruitment Service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6E524FBA-19E8-45FA-A206-E6AFF86F210A}"/>
              </a:ext>
            </a:extLst>
          </p:cNvPr>
          <p:cNvSpPr txBox="1">
            <a:spLocks/>
          </p:cNvSpPr>
          <p:nvPr/>
        </p:nvSpPr>
        <p:spPr bwMode="auto">
          <a:xfrm>
            <a:off x="269875" y="1537412"/>
            <a:ext cx="4011967" cy="4679951"/>
          </a:xfrm>
          <a:prstGeom prst="rect">
            <a:avLst/>
          </a:prstGeom>
          <a:solidFill>
            <a:srgbClr val="88B080"/>
          </a:solidFill>
          <a:ln>
            <a:noFill/>
          </a:ln>
        </p:spPr>
        <p:txBody>
          <a:bodyPr lIns="0" tIns="0" rIns="0" bIns="0"/>
          <a:lstStyle>
            <a:lvl1pPr marL="266700" indent="-266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GB" altLang="en-US" sz="4000" b="1" dirty="0">
              <a:latin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altLang="en-US" sz="4000" b="1" dirty="0">
                <a:latin typeface="Arial" panose="020B0604020202020204" pitchFamily="34" charset="0"/>
              </a:rPr>
              <a:t>Recruitment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altLang="en-US" sz="4000" b="1" dirty="0">
                <a:latin typeface="Arial" panose="020B0604020202020204" pitchFamily="34" charset="0"/>
              </a:rPr>
              <a:t>service</a:t>
            </a:r>
          </a:p>
        </p:txBody>
      </p:sp>
      <p:pic>
        <p:nvPicPr>
          <p:cNvPr id="3" name="Picture 2" descr="A picture of an employer">
            <a:extLst>
              <a:ext uri="{FF2B5EF4-FFF2-40B4-BE49-F238E27FC236}">
                <a16:creationId xmlns:a16="http://schemas.microsoft.com/office/drawing/2014/main" id="{CFC4D39C-2E5A-E91C-AACE-7682010983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1842" y="1537413"/>
            <a:ext cx="4862158" cy="46799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FAAC632-9214-4662-8FC4-CEE49C9B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90895"/>
            <a:ext cx="8770225" cy="5726468"/>
            <a:chOff x="80962" y="482957"/>
            <a:chExt cx="8770225" cy="57264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CE5526-A942-471C-9FE5-8ACEFA237F58}"/>
                </a:ext>
              </a:extLst>
            </p:cNvPr>
            <p:cNvSpPr/>
            <p:nvPr/>
          </p:nvSpPr>
          <p:spPr>
            <a:xfrm>
              <a:off x="80962" y="1529475"/>
              <a:ext cx="269875" cy="4679950"/>
            </a:xfrm>
            <a:prstGeom prst="rect">
              <a:avLst/>
            </a:prstGeom>
            <a:solidFill>
              <a:srgbClr val="5131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200E69-AC18-4427-B707-2EE29EC06A6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CxnSpPr/>
            <p:nvPr/>
          </p:nvCxnSpPr>
          <p:spPr>
            <a:xfrm>
              <a:off x="785099" y="482957"/>
              <a:ext cx="8066088" cy="1587"/>
            </a:xfrm>
            <a:prstGeom prst="line">
              <a:avLst/>
            </a:prstGeom>
            <a:ln w="12700" cap="flat" cmpd="sng" algn="ctr">
              <a:solidFill>
                <a:srgbClr val="51318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4A6E27-18FB-4332-9C02-428C20522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6625" y="6367104"/>
            <a:ext cx="2133600" cy="365125"/>
          </a:xfrm>
        </p:spPr>
        <p:txBody>
          <a:bodyPr/>
          <a:lstStyle/>
          <a:p>
            <a:fld id="{4DC15C46-43DD-4B8B-A2EB-1173D1CA4699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CBB4B4-FC29-4272-9613-20FDA3318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4625" y="63671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1247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Placeholder 1">
            <a:extLst>
              <a:ext uri="{FF2B5EF4-FFF2-40B4-BE49-F238E27FC236}">
                <a16:creationId xmlns:a16="http://schemas.microsoft.com/office/drawing/2014/main" id="{BEE34D8F-0FCB-4E36-9A00-CCDC365E40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269875" y="633413"/>
            <a:ext cx="8416925" cy="80645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1318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Find a job service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13184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6E524FBA-19E8-45FA-A206-E6AFF86F210A}"/>
              </a:ext>
            </a:extLst>
          </p:cNvPr>
          <p:cNvSpPr txBox="1">
            <a:spLocks/>
          </p:cNvSpPr>
          <p:nvPr/>
        </p:nvSpPr>
        <p:spPr bwMode="auto">
          <a:xfrm>
            <a:off x="269874" y="1544636"/>
            <a:ext cx="5057037" cy="4679951"/>
          </a:xfrm>
          <a:prstGeom prst="rect">
            <a:avLst/>
          </a:prstGeom>
          <a:solidFill>
            <a:srgbClr val="88B080"/>
          </a:solidFill>
          <a:ln>
            <a:noFill/>
          </a:ln>
        </p:spPr>
        <p:txBody>
          <a:bodyPr lIns="0" tIns="0" rIns="0" bIns="0"/>
          <a:lstStyle>
            <a:lvl1pPr marL="266700" indent="-266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 of the largest free UK job sites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eaches a wide and diverse audience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Over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1.7 million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jobseekers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are registered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Quick and easy to upload vacancies 24/7 and manage them online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Multiple vacancies can be uploaded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Open to recruitment agencies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You are in control of your vacancies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simple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way for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jobseekers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 search for  jobs, by location, sector and job role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Jobseekers can select 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</a:rPr>
              <a:t>Disability Confident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 employers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7179" name="Picture 11" descr="2 people looking at a laptop">
            <a:extLst>
              <a:ext uri="{FF2B5EF4-FFF2-40B4-BE49-F238E27FC236}">
                <a16:creationId xmlns:a16="http://schemas.microsoft.com/office/drawing/2014/main" id="{8445DD89-0759-4A56-B6F8-B69DC6D612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882" y="1529475"/>
            <a:ext cx="3927118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FAAC632-9214-4662-8FC4-CEE49C9B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90895"/>
            <a:ext cx="8770225" cy="5726468"/>
            <a:chOff x="80962" y="482957"/>
            <a:chExt cx="8770225" cy="57264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CE5526-A942-471C-9FE5-8ACEFA237F58}"/>
                </a:ext>
              </a:extLst>
            </p:cNvPr>
            <p:cNvSpPr/>
            <p:nvPr/>
          </p:nvSpPr>
          <p:spPr>
            <a:xfrm>
              <a:off x="80962" y="1529475"/>
              <a:ext cx="269875" cy="4679950"/>
            </a:xfrm>
            <a:prstGeom prst="rect">
              <a:avLst/>
            </a:prstGeom>
            <a:solidFill>
              <a:srgbClr val="5131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200E69-AC18-4427-B707-2EE29EC06A6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CxnSpPr/>
            <p:nvPr/>
          </p:nvCxnSpPr>
          <p:spPr>
            <a:xfrm>
              <a:off x="785099" y="482957"/>
              <a:ext cx="8066088" cy="1587"/>
            </a:xfrm>
            <a:prstGeom prst="line">
              <a:avLst/>
            </a:prstGeom>
            <a:ln w="12700" cap="flat" cmpd="sng" algn="ctr">
              <a:solidFill>
                <a:srgbClr val="51318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4A6E27-18FB-4332-9C02-428C20522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5C46-43DD-4B8B-A2EB-1173D1CA4699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CBB4B4-FC29-4272-9613-20FDA3318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9057" y="63671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3D5EB263-EC58-0090-0FE5-C7D2C49038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88150971"/>
                  </p:ext>
                </p:extLst>
              </p:nvPr>
            </p:nvGraphicFramePr>
            <p:xfrm>
              <a:off x="-4327989" y="3875591"/>
              <a:ext cx="2286000" cy="1714500"/>
            </p:xfrm>
            <a:graphic>
              <a:graphicData uri="http://schemas.microsoft.com/office/powerpoint/2016/slidezoom">
                <pslz:sldZm>
                  <pslz:sldZmObj sldId="282" cId="0">
                    <pslz:zmPr id="{9B3B7C29-BB2A-4D21-B09E-1258A090C776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3D5EB263-EC58-0090-0FE5-C7D2C49038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327989" y="3875591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4" name="Picture 3" descr="A picture of a jobseeker looking at a laptop">
            <a:extLst>
              <a:ext uri="{FF2B5EF4-FFF2-40B4-BE49-F238E27FC236}">
                <a16:creationId xmlns:a16="http://schemas.microsoft.com/office/drawing/2014/main" id="{CA30F7C5-A175-FCD3-A838-A1216B2B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756" y="4939392"/>
            <a:ext cx="1125991" cy="1125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FA039D-6B4B-6689-A26D-C9FBE0B9D516}"/>
              </a:ext>
            </a:extLst>
          </p:cNvPr>
          <p:cNvSpPr txBox="1"/>
          <p:nvPr/>
        </p:nvSpPr>
        <p:spPr>
          <a:xfrm>
            <a:off x="269875" y="6382492"/>
            <a:ext cx="6798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Advertise a job - GOV.UK (www.gov.uk)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Placeholder 1">
            <a:extLst>
              <a:ext uri="{FF2B5EF4-FFF2-40B4-BE49-F238E27FC236}">
                <a16:creationId xmlns:a16="http://schemas.microsoft.com/office/drawing/2014/main" id="{BEE34D8F-0FCB-4E36-9A00-CCDC365E40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269875" y="633413"/>
            <a:ext cx="8416925" cy="80645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solidFill>
                  <a:srgbClr val="513184"/>
                </a:solidFill>
                <a:latin typeface="Arial" panose="020B0604020202020204" pitchFamily="34" charset="0"/>
                <a:cs typeface="+mn-cs"/>
              </a:rPr>
              <a:t>Employer Services Line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13184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26" name="Picture 2" descr="Our team answering calls.&#10;&#10;">
            <a:extLst>
              <a:ext uri="{FF2B5EF4-FFF2-40B4-BE49-F238E27FC236}">
                <a16:creationId xmlns:a16="http://schemas.microsoft.com/office/drawing/2014/main" id="{997E3990-B6C9-C082-FA9C-B1F22D3A1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9"/>
          <a:stretch/>
        </p:blipFill>
        <p:spPr bwMode="auto">
          <a:xfrm>
            <a:off x="269876" y="1489858"/>
            <a:ext cx="4178300" cy="472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Text Box 10">
            <a:extLst>
              <a:ext uri="{FF2B5EF4-FFF2-40B4-BE49-F238E27FC236}">
                <a16:creationId xmlns:a16="http://schemas.microsoft.com/office/drawing/2014/main" id="{6E524FBA-19E8-45FA-A206-E6AFF86F210A}"/>
              </a:ext>
            </a:extLst>
          </p:cNvPr>
          <p:cNvSpPr txBox="1">
            <a:spLocks/>
          </p:cNvSpPr>
          <p:nvPr/>
        </p:nvSpPr>
        <p:spPr bwMode="auto">
          <a:xfrm>
            <a:off x="4448176" y="1489858"/>
            <a:ext cx="4695824" cy="4727505"/>
          </a:xfrm>
          <a:prstGeom prst="rect">
            <a:avLst/>
          </a:prstGeom>
          <a:solidFill>
            <a:srgbClr val="88B080"/>
          </a:solidFill>
          <a:ln>
            <a:noFill/>
          </a:ln>
        </p:spPr>
        <p:txBody>
          <a:bodyPr lIns="0" tIns="0" rIns="0" bIns="0"/>
          <a:lstStyle>
            <a:lvl1pPr marL="266700" indent="-266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Our dedicated team: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answers queries about our services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puts employers in touch with local Employer Advisers at their nearest Jobcentre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Complete an online enquiry form or call </a:t>
            </a:r>
            <a:b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</a:rPr>
              <a:t>0800 169 0178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 descr="A QR code to Gov.UK information">
            <a:extLst>
              <a:ext uri="{FF2B5EF4-FFF2-40B4-BE49-F238E27FC236}">
                <a16:creationId xmlns:a16="http://schemas.microsoft.com/office/drawing/2014/main" id="{F52C14A3-C07E-8ACD-DA2A-150D7D978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486" y="4520151"/>
            <a:ext cx="1555296" cy="155529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FAAC632-9214-4662-8FC4-CEE49C9B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90895"/>
            <a:ext cx="8770225" cy="5726468"/>
            <a:chOff x="80962" y="482957"/>
            <a:chExt cx="8770225" cy="57264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CE5526-A942-471C-9FE5-8ACEFA237F58}"/>
                </a:ext>
              </a:extLst>
            </p:cNvPr>
            <p:cNvSpPr/>
            <p:nvPr/>
          </p:nvSpPr>
          <p:spPr>
            <a:xfrm>
              <a:off x="80962" y="1529475"/>
              <a:ext cx="269875" cy="4679950"/>
            </a:xfrm>
            <a:prstGeom prst="rect">
              <a:avLst/>
            </a:prstGeom>
            <a:solidFill>
              <a:srgbClr val="5131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200E69-AC18-4427-B707-2EE29EC06A6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CxnSpPr/>
            <p:nvPr/>
          </p:nvCxnSpPr>
          <p:spPr>
            <a:xfrm>
              <a:off x="785099" y="482957"/>
              <a:ext cx="8066088" cy="1587"/>
            </a:xfrm>
            <a:prstGeom prst="line">
              <a:avLst/>
            </a:prstGeom>
            <a:ln w="12700" cap="flat" cmpd="sng" algn="ctr">
              <a:solidFill>
                <a:srgbClr val="51318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965340-B11D-F4B3-E5BF-2A57CE186515}"/>
              </a:ext>
            </a:extLst>
          </p:cNvPr>
          <p:cNvSpPr txBox="1"/>
          <p:nvPr/>
        </p:nvSpPr>
        <p:spPr>
          <a:xfrm>
            <a:off x="233783" y="6207608"/>
            <a:ext cx="6836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Jobcentre Plus help for recruiters: Recruitment advice and support - GOV.UK (www.gov.uk)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4A6E27-18FB-4332-9C02-428C205226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5C46-43DD-4B8B-A2EB-1173D1CA4699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31021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Placeholder 1">
            <a:extLst>
              <a:ext uri="{FF2B5EF4-FFF2-40B4-BE49-F238E27FC236}">
                <a16:creationId xmlns:a16="http://schemas.microsoft.com/office/drawing/2014/main" id="{BEE34D8F-0FCB-4E36-9A00-CCDC365E40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269875" y="633413"/>
            <a:ext cx="8416925" cy="80645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solidFill>
                  <a:srgbClr val="513184"/>
                </a:solidFill>
                <a:latin typeface="Arial" panose="020B0604020202020204" pitchFamily="34" charset="0"/>
                <a:cs typeface="+mn-cs"/>
              </a:rPr>
              <a:t>Employer Advisers – your local experts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13184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5" descr="Employer Adviser shaking hands with employer.">
            <a:extLst>
              <a:ext uri="{FF2B5EF4-FFF2-40B4-BE49-F238E27FC236}">
                <a16:creationId xmlns:a16="http://schemas.microsoft.com/office/drawing/2014/main" id="{6D731A71-5B9F-2B83-063F-E808C0CD1A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7" r="19343"/>
          <a:stretch/>
        </p:blipFill>
        <p:spPr>
          <a:xfrm>
            <a:off x="269875" y="1542221"/>
            <a:ext cx="4435689" cy="4675142"/>
          </a:xfrm>
          <a:prstGeom prst="rect">
            <a:avLst/>
          </a:prstGeom>
        </p:spPr>
      </p:pic>
      <p:sp>
        <p:nvSpPr>
          <p:cNvPr id="7178" name="Text Box 10">
            <a:extLst>
              <a:ext uri="{FF2B5EF4-FFF2-40B4-BE49-F238E27FC236}">
                <a16:creationId xmlns:a16="http://schemas.microsoft.com/office/drawing/2014/main" id="{6E524FBA-19E8-45FA-A206-E6AFF86F210A}"/>
              </a:ext>
            </a:extLst>
          </p:cNvPr>
          <p:cNvSpPr txBox="1">
            <a:spLocks/>
          </p:cNvSpPr>
          <p:nvPr/>
        </p:nvSpPr>
        <p:spPr bwMode="auto">
          <a:xfrm>
            <a:off x="4705564" y="1529474"/>
            <a:ext cx="4435690" cy="4679951"/>
          </a:xfrm>
          <a:prstGeom prst="rect">
            <a:avLst/>
          </a:prstGeom>
          <a:solidFill>
            <a:srgbClr val="88B080"/>
          </a:solidFill>
          <a:ln>
            <a:noFill/>
          </a:ln>
        </p:spPr>
        <p:txBody>
          <a:bodyPr lIns="0" tIns="0" rIns="0" bIns="0"/>
          <a:lstStyle>
            <a:lvl1pPr marL="266700" indent="-266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Based in Jobcentres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Knowledgeable about the local labour market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Provide information about local services and initiatives to help employers recruit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Speed up your recruitment process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information about recruitment events in the area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Arrange interview facilities in local Jobcentres where available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Work with you to publicise and fill your vacancies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Develop bespoke solutions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AAC632-9214-4662-8FC4-CEE49C9B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90895"/>
            <a:ext cx="8770225" cy="5726468"/>
            <a:chOff x="80962" y="482957"/>
            <a:chExt cx="8770225" cy="57264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CE5526-A942-471C-9FE5-8ACEFA237F58}"/>
                </a:ext>
              </a:extLst>
            </p:cNvPr>
            <p:cNvSpPr/>
            <p:nvPr/>
          </p:nvSpPr>
          <p:spPr>
            <a:xfrm>
              <a:off x="80962" y="1529475"/>
              <a:ext cx="269875" cy="4679950"/>
            </a:xfrm>
            <a:prstGeom prst="rect">
              <a:avLst/>
            </a:prstGeom>
            <a:solidFill>
              <a:srgbClr val="5131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200E69-AC18-4427-B707-2EE29EC06A6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CxnSpPr/>
            <p:nvPr/>
          </p:nvCxnSpPr>
          <p:spPr>
            <a:xfrm>
              <a:off x="785099" y="482957"/>
              <a:ext cx="8066088" cy="1587"/>
            </a:xfrm>
            <a:prstGeom prst="line">
              <a:avLst/>
            </a:prstGeom>
            <a:ln w="12700" cap="flat" cmpd="sng" algn="ctr">
              <a:solidFill>
                <a:srgbClr val="51318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CBB4B4-FC29-4272-9613-20FDA3318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4625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4A6E27-18FB-4332-9C02-428C20522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5C46-43DD-4B8B-A2EB-1173D1CA4699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636767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Placeholder 1">
            <a:extLst>
              <a:ext uri="{FF2B5EF4-FFF2-40B4-BE49-F238E27FC236}">
                <a16:creationId xmlns:a16="http://schemas.microsoft.com/office/drawing/2014/main" id="{BEE34D8F-0FCB-4E36-9A00-CCDC365E40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269875" y="633413"/>
            <a:ext cx="8416925" cy="80645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solidFill>
                  <a:srgbClr val="513184"/>
                </a:solidFill>
                <a:latin typeface="Arial" panose="020B0604020202020204" pitchFamily="34" charset="0"/>
                <a:cs typeface="+mn-cs"/>
              </a:rPr>
              <a:t>Jobcentre Plus facilities and events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513184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050" name="Picture 2" descr="A jobs fair.&#10;&#10;">
            <a:extLst>
              <a:ext uri="{FF2B5EF4-FFF2-40B4-BE49-F238E27FC236}">
                <a16:creationId xmlns:a16="http://schemas.microsoft.com/office/drawing/2014/main" id="{89F91913-9B00-2AAC-E868-C2A6CE4F5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99"/>
          <a:stretch/>
        </p:blipFill>
        <p:spPr bwMode="auto">
          <a:xfrm>
            <a:off x="248543" y="1537414"/>
            <a:ext cx="3732694" cy="46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Text Box 10">
            <a:extLst>
              <a:ext uri="{FF2B5EF4-FFF2-40B4-BE49-F238E27FC236}">
                <a16:creationId xmlns:a16="http://schemas.microsoft.com/office/drawing/2014/main" id="{6E524FBA-19E8-45FA-A206-E6AFF86F210A}"/>
              </a:ext>
            </a:extLst>
          </p:cNvPr>
          <p:cNvSpPr txBox="1">
            <a:spLocks/>
          </p:cNvSpPr>
          <p:nvPr/>
        </p:nvSpPr>
        <p:spPr bwMode="auto">
          <a:xfrm>
            <a:off x="3981236" y="1529474"/>
            <a:ext cx="5162763" cy="4679951"/>
          </a:xfrm>
          <a:prstGeom prst="rect">
            <a:avLst/>
          </a:prstGeom>
          <a:solidFill>
            <a:srgbClr val="88B080"/>
          </a:solidFill>
          <a:ln>
            <a:noFill/>
          </a:ln>
        </p:spPr>
        <p:txBody>
          <a:bodyPr lIns="0" tIns="0" rIns="0" bIns="0"/>
          <a:lstStyle>
            <a:lvl1pPr marL="266700" indent="-266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</a:rPr>
              <a:t>Jobcentres offer interview rooms and desks free of charge (subject to availability)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</a:rPr>
              <a:t>Many Jobcentres run regular recruitment events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</a:rPr>
              <a:t>Jobcentres take part in jobs fairs where they promote local vacancies on behalf of employers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en-US" sz="20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en-US" sz="2000" dirty="0"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AAC632-9214-4662-8FC4-CEE49C9B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490895"/>
            <a:ext cx="8770225" cy="5726468"/>
            <a:chOff x="80962" y="482957"/>
            <a:chExt cx="8770225" cy="57264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CE5526-A942-471C-9FE5-8ACEFA237F58}"/>
                </a:ext>
              </a:extLst>
            </p:cNvPr>
            <p:cNvSpPr/>
            <p:nvPr/>
          </p:nvSpPr>
          <p:spPr>
            <a:xfrm>
              <a:off x="80962" y="1529475"/>
              <a:ext cx="269875" cy="4679950"/>
            </a:xfrm>
            <a:prstGeom prst="rect">
              <a:avLst/>
            </a:prstGeom>
            <a:solidFill>
              <a:srgbClr val="5131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200E69-AC18-4427-B707-2EE29EC06A6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CxnSpPr/>
            <p:nvPr/>
          </p:nvCxnSpPr>
          <p:spPr>
            <a:xfrm>
              <a:off x="785099" y="482957"/>
              <a:ext cx="8066088" cy="1587"/>
            </a:xfrm>
            <a:prstGeom prst="line">
              <a:avLst/>
            </a:prstGeom>
            <a:ln w="12700" cap="flat" cmpd="sng" algn="ctr">
              <a:solidFill>
                <a:srgbClr val="51318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CBB4B4-FC29-4272-9613-20FDA3318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91200" y="635634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4A6E27-18FB-4332-9C02-428C20522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15C46-43DD-4B8B-A2EB-1173D1CA4699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55045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7C8928-C4D3-3AA9-C4FE-DB3729F8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/>
              <a:t>Tailored service</a:t>
            </a:r>
          </a:p>
        </p:txBody>
      </p:sp>
      <p:grpSp>
        <p:nvGrpSpPr>
          <p:cNvPr id="2" name="Group 1" descr="placeholder">
            <a:extLst>
              <a:ext uri="{FF2B5EF4-FFF2-40B4-BE49-F238E27FC236}">
                <a16:creationId xmlns:a16="http://schemas.microsoft.com/office/drawing/2014/main" id="{10663E47-7073-415C-A7F2-3FDD03BD41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0" y="317690"/>
            <a:ext cx="8605838" cy="5808662"/>
            <a:chOff x="0" y="334963"/>
            <a:chExt cx="8605838" cy="580866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68AE55-BC1A-488E-A75F-AF0CF331DAC1}"/>
                </a:ext>
              </a:extLst>
            </p:cNvPr>
            <p:cNvSpPr/>
            <p:nvPr/>
          </p:nvSpPr>
          <p:spPr>
            <a:xfrm>
              <a:off x="0" y="1463675"/>
              <a:ext cx="269875" cy="4679950"/>
            </a:xfrm>
            <a:prstGeom prst="rect">
              <a:avLst/>
            </a:prstGeom>
            <a:solidFill>
              <a:srgbClr val="5131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2BB4A4-FE0D-4C93-AB40-8CB0791CACE4}"/>
                </a:ext>
              </a:extLst>
            </p:cNvPr>
            <p:cNvCxnSpPr/>
            <p:nvPr/>
          </p:nvCxnSpPr>
          <p:spPr>
            <a:xfrm>
              <a:off x="539750" y="334963"/>
              <a:ext cx="8066088" cy="1587"/>
            </a:xfrm>
            <a:prstGeom prst="line">
              <a:avLst/>
            </a:prstGeom>
            <a:ln w="12700" cap="flat" cmpd="sng" algn="ctr">
              <a:solidFill>
                <a:srgbClr val="51318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8" name="Text Box 10">
            <a:extLst>
              <a:ext uri="{FF2B5EF4-FFF2-40B4-BE49-F238E27FC236}">
                <a16:creationId xmlns:a16="http://schemas.microsoft.com/office/drawing/2014/main" id="{0980A31C-0134-42FB-B8ED-819AFE49EC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269875" y="1464649"/>
            <a:ext cx="4692543" cy="46617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0" tIns="0" rIns="0" bIns="0"/>
          <a:lstStyle>
            <a:lvl1pPr marL="266700" indent="-266700"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en-GB" altLang="en-US" sz="2000" dirty="0">
              <a:solidFill>
                <a:schemeClr val="bg1"/>
              </a:solidFill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GB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GB" altLang="en-US" sz="4000" b="1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Tailored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GB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service</a:t>
            </a:r>
            <a:endParaRPr lang="en-US" altLang="en-US" sz="4000" b="1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GB" altLang="en-US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Picture 3" descr="A picture of an employer talking to our team">
            <a:extLst>
              <a:ext uri="{FF2B5EF4-FFF2-40B4-BE49-F238E27FC236}">
                <a16:creationId xmlns:a16="http://schemas.microsoft.com/office/drawing/2014/main" id="{1E779803-2FB3-B278-04D3-77D99DAE23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7"/>
          <a:stretch/>
        </p:blipFill>
        <p:spPr>
          <a:xfrm>
            <a:off x="4962417" y="1470992"/>
            <a:ext cx="4086713" cy="465536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80DE4-5E44-460B-88E2-B4FF75E386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Department for Work and Pensions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C57C5-4F95-4606-8BE3-392FA362D0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1973" y="6281381"/>
            <a:ext cx="2133600" cy="365125"/>
          </a:xfrm>
        </p:spPr>
        <p:txBody>
          <a:bodyPr/>
          <a:lstStyle/>
          <a:p>
            <a:fld id="{6A2F4F1B-3988-44B6-A810-6C71F11B4A1D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033424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a04dbe3e-63b4-48d2-9d03-f0eb0c7bc09d" xsi:nil="true"/>
    <_ip_UnifiedCompliancePolicyProperties xmlns="http://schemas.microsoft.com/sharepoint/v3" xsi:nil="true"/>
    <lcf76f155ced4ddcb4097134ff3c332f xmlns="77b58f4a-f66a-46b4-a90b-2374cb6cc23e">
      <Terms xmlns="http://schemas.microsoft.com/office/infopath/2007/PartnerControls"/>
    </lcf76f155ced4ddcb4097134ff3c332f>
    <_dlc_DocId xmlns="605b03d4-dc0f-496e-a81f-1237e85fdd4f">ZCSJCYYY3R7Q-631870785-124119</_dlc_DocId>
    <_dlc_DocIdUrl xmlns="605b03d4-dc0f-496e-a81f-1237e85fdd4f">
      <Url>https://dwpgovuk.sharepoint.com/sites/SRO-135/_layouts/15/DocIdRedir.aspx?ID=ZCSJCYYY3R7Q-631870785-124119</Url>
      <Description>ZCSJCYYY3R7Q-631870785-124119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B0BE0512C9194DAD5D2BD571295CFF" ma:contentTypeVersion="18" ma:contentTypeDescription="Create a new document." ma:contentTypeScope="" ma:versionID="bae5743b99e8c5e011a454944a25643f">
  <xsd:schema xmlns:xsd="http://www.w3.org/2001/XMLSchema" xmlns:xs="http://www.w3.org/2001/XMLSchema" xmlns:p="http://schemas.microsoft.com/office/2006/metadata/properties" xmlns:ns1="http://schemas.microsoft.com/sharepoint/v3" xmlns:ns2="605b03d4-dc0f-496e-a81f-1237e85fdd4f" xmlns:ns3="77b58f4a-f66a-46b4-a90b-2374cb6cc23e" xmlns:ns4="a04dbe3e-63b4-48d2-9d03-f0eb0c7bc09d" targetNamespace="http://schemas.microsoft.com/office/2006/metadata/properties" ma:root="true" ma:fieldsID="9544e09280d06a3c771b4a30d6e0d466" ns1:_="" ns2:_="" ns3:_="" ns4:_="">
    <xsd:import namespace="http://schemas.microsoft.com/sharepoint/v3"/>
    <xsd:import namespace="605b03d4-dc0f-496e-a81f-1237e85fdd4f"/>
    <xsd:import namespace="77b58f4a-f66a-46b4-a90b-2374cb6cc23e"/>
    <xsd:import namespace="a04dbe3e-63b4-48d2-9d03-f0eb0c7bc09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5b03d4-dc0f-496e-a81f-1237e85fdd4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58f4a-f66a-46b4-a90b-2374cb6cc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c33ebcec-c535-4b75-bbfd-3283b9d62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dbe3e-63b4-48d2-9d03-f0eb0c7bc09d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20ce7c59-dec7-414f-a9b3-8bdafa62ba14}" ma:internalName="TaxCatchAll" ma:showField="CatchAllData" ma:web="605b03d4-dc0f-496e-a81f-1237e85fdd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7F6E600-5B5A-47D5-9483-27BEF67ACA93}">
  <ds:schemaRefs>
    <ds:schemaRef ds:uri="http://purl.org/dc/dcmitype/"/>
    <ds:schemaRef ds:uri="http://schemas.microsoft.com/office/2006/metadata/properties"/>
    <ds:schemaRef ds:uri="a04dbe3e-63b4-48d2-9d03-f0eb0c7bc09d"/>
    <ds:schemaRef ds:uri="http://purl.org/dc/elements/1.1/"/>
    <ds:schemaRef ds:uri="http://schemas.microsoft.com/office/infopath/2007/PartnerControls"/>
    <ds:schemaRef ds:uri="77b58f4a-f66a-46b4-a90b-2374cb6cc23e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605b03d4-dc0f-496e-a81f-1237e85fdd4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2D66BD-D6A4-4F9F-BD73-96C9858819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50FFFB-FEBC-46D6-A863-20C3222A27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05b03d4-dc0f-496e-a81f-1237e85fdd4f"/>
    <ds:schemaRef ds:uri="77b58f4a-f66a-46b4-a90b-2374cb6cc23e"/>
    <ds:schemaRef ds:uri="a04dbe3e-63b4-48d2-9d03-f0eb0c7bc0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357988F-B4C1-4BE8-865E-913357B189E1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af0d0528-6c7f-46d4-8e8a-b1e66ed9d67e}" enabled="1" method="Privileged" siteId="{96f1f6e9-1057-4117-ac28-80cdfe86f8c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7991</TotalTime>
  <Words>740</Words>
  <Application>Microsoft Office PowerPoint</Application>
  <PresentationFormat>On-screen Show (4:3)</PresentationFormat>
  <Paragraphs>165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Symbol</vt:lpstr>
      <vt:lpstr>Office Theme</vt:lpstr>
      <vt:lpstr>1_Office Theme</vt:lpstr>
      <vt:lpstr>Welcome &amp; Introductions </vt:lpstr>
      <vt:lpstr>Jobcentre Plus Supporting employers - a recruitment, tailored and advice service   </vt:lpstr>
      <vt:lpstr>How Jobcentre Plus can help you recruit</vt:lpstr>
      <vt:lpstr>Recruitment Service</vt:lpstr>
      <vt:lpstr>Find a job service</vt:lpstr>
      <vt:lpstr>Employer Services Line</vt:lpstr>
      <vt:lpstr>Employer Advisers – your local experts</vt:lpstr>
      <vt:lpstr>Jobcentre Plus facilities and events</vt:lpstr>
      <vt:lpstr>Tailored service</vt:lpstr>
      <vt:lpstr>What we do at Jobcentre Plus</vt:lpstr>
      <vt:lpstr>Sector-based Work Academy Programmes</vt:lpstr>
      <vt:lpstr>Work Experience – supporting jobseekers</vt:lpstr>
      <vt:lpstr>For more information about support for employers</vt:lpstr>
      <vt:lpstr> Name </vt:lpstr>
      <vt:lpstr>We Want to hear from You </vt:lpstr>
    </vt:vector>
  </TitlesOfParts>
  <Company>password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Hall</dc:creator>
  <cp:lastModifiedBy>Wilkinson Judith DWP North of England, Yorkshire and The Humber  Partnership Manager</cp:lastModifiedBy>
  <cp:revision>435</cp:revision>
  <cp:lastPrinted>2023-12-14T11:28:09Z</cp:lastPrinted>
  <dcterms:created xsi:type="dcterms:W3CDTF">2012-09-28T09:19:43Z</dcterms:created>
  <dcterms:modified xsi:type="dcterms:W3CDTF">2024-06-26T08:27:05Z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0x01010028B0BE0512C9194DAD5D2BD571295CFF</vt:lpwstr>
  </property>
  <property fmtid="{D5CDD505-2E9C-101B-9397-08002B2CF9AE}" pid="3" name="MediaServiceImageTags">
    <vt:lpwstr/>
  </property>
  <property fmtid="{D5CDD505-2E9C-101B-9397-08002B2CF9AE}" pid="4" name="_dlc_DocIdItemGuid">
    <vt:lpwstr>73ff8897-b02b-4f74-bbd7-2ee86b3d0384</vt:lpwstr>
  </property>
  <property fmtid="{D5CDD505-2E9C-101B-9397-08002B2CF9AE}" pid="5" name="ClassificationContentMarkingFooterLocations">
    <vt:lpwstr>Office Theme:8\1_Office Theme:8</vt:lpwstr>
  </property>
  <property fmtid="{D5CDD505-2E9C-101B-9397-08002B2CF9AE}" pid="6" name="ClassificationContentMarkingFooterText">
    <vt:lpwstr>Official</vt:lpwstr>
  </property>
  <property fmtid="{D5CDD505-2E9C-101B-9397-08002B2CF9AE}" pid="7" name="ClassificationContentMarkingHeaderLocations">
    <vt:lpwstr>Office Theme:7\1_Office Theme:7</vt:lpwstr>
  </property>
  <property fmtid="{D5CDD505-2E9C-101B-9397-08002B2CF9AE}" pid="8" name="ClassificationContentMarkingHeaderText">
    <vt:lpwstr>Official</vt:lpwstr>
  </property>
</Properties>
</file>