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2" r:id="rId2"/>
    <p:sldId id="286" r:id="rId3"/>
    <p:sldId id="314" r:id="rId4"/>
    <p:sldId id="299" r:id="rId5"/>
    <p:sldId id="300" r:id="rId6"/>
    <p:sldId id="316" r:id="rId7"/>
    <p:sldId id="315" r:id="rId8"/>
    <p:sldId id="318" r:id="rId9"/>
    <p:sldId id="312" r:id="rId10"/>
    <p:sldId id="311" r:id="rId11"/>
    <p:sldId id="308" r:id="rId12"/>
    <p:sldId id="310" r:id="rId13"/>
    <p:sldId id="319" r:id="rId14"/>
    <p:sldId id="320" r:id="rId15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66300" autoAdjust="0"/>
  </p:normalViewPr>
  <p:slideViewPr>
    <p:cSldViewPr snapToGrid="0" snapToObjects="1">
      <p:cViewPr>
        <p:scale>
          <a:sx n="80" d="100"/>
          <a:sy n="80" d="100"/>
        </p:scale>
        <p:origin x="-107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6B42F-1D5F-49C9-ABCD-238A28BD0C28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F4EB-4DEC-400A-BA96-44B5011CEA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7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6B3A77-728E-4162-BA7C-7FF555828E40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49C6C3-BB00-44C3-8034-25EDBE334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8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9831580-F9D5-4240-B6D4-719311FD25F7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10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39775"/>
            <a:ext cx="4935538" cy="370363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779221" y="9379248"/>
            <a:ext cx="2889867" cy="4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57" tIns="47178" rIns="94357" bIns="47178" anchor="b"/>
          <a:lstStyle>
            <a:lvl1pPr algn="l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018ED2F9-B41C-4F4C-9C13-394EDDC4C969}" type="slidenum">
              <a:rPr lang="en-US" altLang="en-US"/>
              <a:pPr algn="r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39775"/>
            <a:ext cx="4935537" cy="370363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357" tIns="47178" rIns="94357" bIns="47178"/>
          <a:lstStyle/>
          <a:p>
            <a:pPr eaLnBrk="1" hangingPunct="1"/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>
                <a:latin typeface="Arial" charset="0"/>
                <a:ea typeface="ＭＳ Ｐゴシック" pitchFamily="34" charset="-128"/>
              </a:rPr>
              <a:t>y.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5FA08-658C-42DD-9E99-521AD42DD96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4113"/>
            <a:ext cx="9144000" cy="623887"/>
          </a:xfrm>
          <a:prstGeom prst="rect">
            <a:avLst/>
          </a:prstGeom>
          <a:solidFill>
            <a:srgbClr val="0052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2416175"/>
            <a:ext cx="649128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2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4327" y="365125"/>
            <a:ext cx="563504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8D67-83AF-456B-86D7-91B7796F1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110" y="873073"/>
            <a:ext cx="7772400" cy="1620789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110" y="2872367"/>
            <a:ext cx="6858000" cy="674397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5820-CB48-4E07-A155-DB2C91EEA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242F-94A6-428D-BAC0-D24ED9FFB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8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53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B7AE-A54D-45AE-8AFB-B8B50EE48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9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68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569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569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387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387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27D2-A8DC-46DB-8DC0-F1822E93A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5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3D44-E840-440A-9F98-22AC4C186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6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009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568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2E9D-9622-4AC5-BB8C-0901A42A5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0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6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72118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568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77AF-B8FA-430E-AEA8-FB14945F0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53B0-DB02-4FA8-BF30-4F7677330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8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213" y="511175"/>
            <a:ext cx="7886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3" y="1341438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3075" y="6365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428FF46-BEDA-409B-B1B6-18AA44314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34113"/>
            <a:ext cx="9144000" cy="0"/>
          </a:xfrm>
          <a:prstGeom prst="line">
            <a:avLst/>
          </a:prstGeom>
          <a:ln w="8890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16859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529B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29B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29B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29B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29B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29B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29B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29B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29B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rgbClr val="00529B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rgbClr val="00529B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0529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0529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0052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7408863" y="5119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GB" altLang="en-US" dirty="0"/>
          </a:p>
        </p:txBody>
      </p:sp>
      <p:sp>
        <p:nvSpPr>
          <p:cNvPr id="3" name="AutoShape 4" descr="Image result for simple europe map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6" descr="Image result for simple europe map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10" descr="Image result for europe map outline"/>
          <p:cNvSpPr>
            <a:spLocks noChangeAspect="1" noChangeArrowheads="1"/>
          </p:cNvSpPr>
          <p:nvPr/>
        </p:nvSpPr>
        <p:spPr bwMode="auto">
          <a:xfrm>
            <a:off x="4064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1200" y="927664"/>
            <a:ext cx="7772400" cy="480131"/>
          </a:xfrm>
        </p:spPr>
        <p:txBody>
          <a:bodyPr/>
          <a:lstStyle/>
          <a:p>
            <a:r>
              <a:rPr lang="en-GB" sz="2800" dirty="0" smtClean="0"/>
              <a:t>Waste Management at Sellafield</a:t>
            </a:r>
            <a:endParaRPr lang="en-GB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15110" y="3630165"/>
            <a:ext cx="6858000" cy="1283038"/>
          </a:xfrm>
        </p:spPr>
        <p:txBody>
          <a:bodyPr>
            <a:normAutofit/>
          </a:bodyPr>
          <a:lstStyle/>
          <a:p>
            <a:r>
              <a:rPr lang="en-GB" sz="1600" i="0" dirty="0" smtClean="0"/>
              <a:t>Ciara Walsh- Waste Integration Manager, Remediation</a:t>
            </a:r>
          </a:p>
          <a:p>
            <a:r>
              <a:rPr lang="en-GB" sz="1600" i="0" dirty="0"/>
              <a:t>Kirk Mayer- Policy </a:t>
            </a:r>
            <a:r>
              <a:rPr lang="en-GB" sz="1600" i="0" dirty="0" err="1" smtClean="0"/>
              <a:t>Dept</a:t>
            </a:r>
            <a:endParaRPr lang="en-GB" sz="1600" i="0" dirty="0"/>
          </a:p>
        </p:txBody>
      </p:sp>
    </p:spTree>
    <p:extLst>
      <p:ext uri="{BB962C8B-B14F-4D97-AF65-F5344CB8AC3E}">
        <p14:creationId xmlns:p14="http://schemas.microsoft.com/office/powerpoint/2010/main" val="25133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11213" y="511175"/>
            <a:ext cx="7886700" cy="369332"/>
          </a:xfrm>
        </p:spPr>
        <p:txBody>
          <a:bodyPr/>
          <a:lstStyle/>
          <a:p>
            <a:r>
              <a:rPr lang="en-GB" sz="2000" dirty="0" smtClean="0"/>
              <a:t>Waste Management Hierarchy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68" y="1497280"/>
            <a:ext cx="5902036" cy="39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4539" r="24011" b="8421"/>
          <a:stretch/>
        </p:blipFill>
        <p:spPr bwMode="auto">
          <a:xfrm>
            <a:off x="1820495" y="1250339"/>
            <a:ext cx="6918365" cy="48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267158" y="1250340"/>
            <a:ext cx="1856096" cy="1073142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820495" y="2636291"/>
            <a:ext cx="7260609" cy="3191304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20495" y="1169390"/>
            <a:ext cx="7285630" cy="144666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7315" y="333282"/>
            <a:ext cx="7886700" cy="424732"/>
          </a:xfrm>
        </p:spPr>
        <p:txBody>
          <a:bodyPr/>
          <a:lstStyle/>
          <a:p>
            <a:r>
              <a:rPr lang="en-GB" sz="2400" dirty="0" smtClean="0"/>
              <a:t>All wastes require management to final disposition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20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9647" y="332656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9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9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9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9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9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9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9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29B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2400" dirty="0" smtClean="0"/>
              <a:t>Stages in ILW/HLW Radioactive Waste Management</a:t>
            </a:r>
            <a:endParaRPr lang="en-GB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7" y="1326645"/>
            <a:ext cx="82359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7" y="5208224"/>
            <a:ext cx="82804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042988" y="4941888"/>
            <a:ext cx="71438" cy="574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27072" y="4975087"/>
            <a:ext cx="73025" cy="574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63938" y="4672013"/>
            <a:ext cx="287337" cy="7540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22656" y="4402138"/>
            <a:ext cx="647700" cy="1079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95963" y="4064901"/>
            <a:ext cx="792162" cy="1370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47694" y="4098761"/>
            <a:ext cx="144463" cy="13668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622052" y="4104588"/>
            <a:ext cx="431800" cy="13303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97020" y="2142698"/>
            <a:ext cx="2638057" cy="156966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6010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710784"/>
              </p:ext>
            </p:extLst>
          </p:nvPr>
        </p:nvGraphicFramePr>
        <p:xfrm>
          <a:off x="2377533" y="284534"/>
          <a:ext cx="5341428" cy="628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7485507" imgH="7759827" progId="Visio.Drawing.11">
                  <p:embed/>
                </p:oleObj>
              </mc:Choice>
              <mc:Fallback>
                <p:oleObj name="Visio" r:id="rId3" imgW="7485507" imgH="775982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533" y="284534"/>
                        <a:ext cx="5341428" cy="6280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3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Authority Co-Operation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Cumbria County Council for waste related issues</a:t>
            </a:r>
          </a:p>
          <a:p>
            <a:r>
              <a:rPr lang="en-GB" dirty="0" smtClean="0"/>
              <a:t>Copeland Borough Council for industrial activities</a:t>
            </a:r>
          </a:p>
          <a:p>
            <a:r>
              <a:rPr lang="en-GB" dirty="0" smtClean="0"/>
              <a:t>SL aims for a ‘no surprises’ approach</a:t>
            </a:r>
          </a:p>
          <a:p>
            <a:r>
              <a:rPr lang="en-GB" dirty="0" smtClean="0"/>
              <a:t>A Planning Performance Agreement is in place</a:t>
            </a:r>
          </a:p>
          <a:p>
            <a:r>
              <a:rPr lang="en-GB" dirty="0" smtClean="0"/>
              <a:t>Quarterly overview meetings and site visits</a:t>
            </a:r>
          </a:p>
          <a:p>
            <a:r>
              <a:rPr lang="en-GB" dirty="0" smtClean="0"/>
              <a:t>Application specific meetings and visits as required</a:t>
            </a:r>
          </a:p>
          <a:p>
            <a:r>
              <a:rPr lang="en-GB" dirty="0" smtClean="0"/>
              <a:t>Master planning capability in place at SL to bring focus to spatial planning and land allocation 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11271"/>
            <a:ext cx="8393430" cy="480131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 altLang="en-US" dirty="0"/>
              <a:t>Sellafield has more than 60 years of </a:t>
            </a:r>
            <a:r>
              <a:rPr lang="en-GB" altLang="en-US" dirty="0" smtClean="0"/>
              <a:t>history</a:t>
            </a:r>
            <a:endParaRPr lang="en-GB" alt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04800" y="2965944"/>
            <a:ext cx="8553450" cy="9525"/>
          </a:xfrm>
          <a:prstGeom prst="line">
            <a:avLst/>
          </a:prstGeom>
          <a:noFill/>
          <a:ln w="28575">
            <a:solidFill>
              <a:srgbClr val="00529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sz="1200" dirty="0">
              <a:solidFill>
                <a:srgbClr val="00529B"/>
              </a:solidFill>
              <a:ea typeface="+mn-ea"/>
              <a:cs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41325" y="2478582"/>
            <a:ext cx="1020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>
                <a:solidFill>
                  <a:srgbClr val="00529B"/>
                </a:solidFill>
                <a:cs typeface="Arial" charset="0"/>
              </a:rPr>
              <a:t>1940s/50s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5750" y="3094532"/>
            <a:ext cx="13573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GB" altLang="en-US" sz="1200" dirty="0">
                <a:solidFill>
                  <a:srgbClr val="00529B"/>
                </a:solidFill>
                <a:cs typeface="Arial" charset="0"/>
              </a:rPr>
              <a:t>Nuclear build begins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GB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GB" altLang="en-US" sz="1200" dirty="0">
                <a:solidFill>
                  <a:srgbClr val="00529B"/>
                </a:solidFill>
                <a:cs typeface="Arial" charset="0"/>
              </a:rPr>
              <a:t>Initially a military programme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GB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GB" altLang="en-US" sz="1200" dirty="0">
                <a:solidFill>
                  <a:srgbClr val="00529B"/>
                </a:solidFill>
                <a:cs typeface="Arial" charset="0"/>
              </a:rPr>
              <a:t>Later civil programme begins</a:t>
            </a:r>
          </a:p>
        </p:txBody>
      </p:sp>
      <p:pic>
        <p:nvPicPr>
          <p:cNvPr id="5126" name="Picture 5" descr="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1183182"/>
            <a:ext cx="13366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711325" y="2461119"/>
            <a:ext cx="1020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>
                <a:solidFill>
                  <a:srgbClr val="00529B"/>
                </a:solidFill>
                <a:cs typeface="Arial" charset="0"/>
              </a:rPr>
              <a:t>1960s/70s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43063" y="3094532"/>
            <a:ext cx="125095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88900" indent="-88900">
              <a:lnSpc>
                <a:spcPct val="90000"/>
              </a:lnSpc>
              <a:spcBef>
                <a:spcPct val="0"/>
              </a:spcBef>
              <a:buClrTx/>
              <a:buChar char="•"/>
              <a:defRPr sz="1200">
                <a:solidFill>
                  <a:srgbClr val="00529B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latin typeface="Arial" charset="0"/>
                <a:ea typeface="MS PGothic" pitchFamily="34" charset="-128"/>
              </a:defRPr>
            </a:lvl9pPr>
          </a:lstStyle>
          <a:p>
            <a:r>
              <a:rPr lang="en-GB" dirty="0"/>
              <a:t>Waste stored safely – pending treatment</a:t>
            </a:r>
          </a:p>
          <a:p>
            <a:endParaRPr lang="en-GB" dirty="0"/>
          </a:p>
          <a:p>
            <a:r>
              <a:rPr lang="en-GB" dirty="0"/>
              <a:t>Storage capacity extended incrementally</a:t>
            </a:r>
          </a:p>
          <a:p>
            <a:endParaRPr lang="en-GB" dirty="0"/>
          </a:p>
          <a:p>
            <a:r>
              <a:rPr lang="en-GB" dirty="0"/>
              <a:t>Coarse segregation of waste arising from process</a:t>
            </a:r>
          </a:p>
          <a:p>
            <a:endParaRPr lang="en-GB" dirty="0"/>
          </a:p>
          <a:p>
            <a:r>
              <a:rPr lang="en-GB" dirty="0"/>
              <a:t>Magnox reprocessing starts</a:t>
            </a:r>
          </a:p>
        </p:txBody>
      </p:sp>
      <p:pic>
        <p:nvPicPr>
          <p:cNvPr id="5129" name="Picture 7" descr="image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963" y="1181594"/>
            <a:ext cx="14874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300413" y="2475407"/>
            <a:ext cx="67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>
                <a:solidFill>
                  <a:srgbClr val="00529B"/>
                </a:solidFill>
                <a:cs typeface="Arial" charset="0"/>
              </a:rPr>
              <a:t>1980s</a:t>
            </a:r>
          </a:p>
        </p:txBody>
      </p:sp>
      <p:pic>
        <p:nvPicPr>
          <p:cNvPr id="5131" name="Picture 7" descr="image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450" y="1183182"/>
            <a:ext cx="14414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044825" y="3094532"/>
            <a:ext cx="12827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GB" altLang="en-US" sz="1200" dirty="0">
                <a:solidFill>
                  <a:srgbClr val="00529B"/>
                </a:solidFill>
                <a:cs typeface="Arial" charset="0"/>
              </a:rPr>
              <a:t>Main expansion of site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GB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GB" altLang="en-US" sz="1200" dirty="0">
                <a:solidFill>
                  <a:srgbClr val="00529B"/>
                </a:solidFill>
                <a:cs typeface="Arial" charset="0"/>
              </a:rPr>
              <a:t>Major waste treatment focus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GB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GB" altLang="en-US" sz="1200" dirty="0">
                <a:solidFill>
                  <a:srgbClr val="00529B"/>
                </a:solidFill>
                <a:cs typeface="Arial" charset="0"/>
              </a:rPr>
              <a:t>Environmental impact substantially </a:t>
            </a:r>
            <a:r>
              <a:rPr lang="en-GB" altLang="en-US" sz="1200" dirty="0" smtClean="0">
                <a:solidFill>
                  <a:srgbClr val="00529B"/>
                </a:solidFill>
                <a:cs typeface="Arial" charset="0"/>
              </a:rPr>
              <a:t>reduced</a:t>
            </a:r>
            <a:endParaRPr lang="en-GB" altLang="en-US" sz="1200" dirty="0">
              <a:solidFill>
                <a:srgbClr val="00529B"/>
              </a:solidFill>
              <a:cs typeface="Arial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783138" y="2475407"/>
            <a:ext cx="67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>
                <a:solidFill>
                  <a:srgbClr val="00529B"/>
                </a:solidFill>
                <a:cs typeface="Arial" charset="0"/>
              </a:rPr>
              <a:t>1990s</a:t>
            </a:r>
          </a:p>
        </p:txBody>
      </p:sp>
      <p:pic>
        <p:nvPicPr>
          <p:cNvPr id="5134" name="Picture 8" descr="image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6900" y="1183182"/>
            <a:ext cx="14287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314824" y="3094532"/>
            <a:ext cx="152082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 indent="-88900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Commercialisation of </a:t>
            </a:r>
            <a:r>
              <a:rPr lang="en-US" altLang="en-US" sz="1200" dirty="0" smtClean="0">
                <a:solidFill>
                  <a:srgbClr val="00529B"/>
                </a:solidFill>
                <a:cs typeface="Arial" charset="0"/>
              </a:rPr>
              <a:t>reprocessing, Thorp </a:t>
            </a: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comes online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US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Waste arising from processes treated in ‘real time’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US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Product waste forms compatible with disposal </a:t>
            </a:r>
            <a:r>
              <a:rPr lang="en-US" altLang="en-US" sz="1200" dirty="0" smtClean="0">
                <a:solidFill>
                  <a:srgbClr val="00529B"/>
                </a:solidFill>
                <a:cs typeface="Arial" charset="0"/>
              </a:rPr>
              <a:t>concepts</a:t>
            </a:r>
            <a:endParaRPr lang="en-US" altLang="en-US" sz="1200" dirty="0">
              <a:solidFill>
                <a:srgbClr val="00529B"/>
              </a:solidFill>
              <a:cs typeface="Arial" charset="0"/>
            </a:endParaRPr>
          </a:p>
        </p:txBody>
      </p:sp>
      <p:pic>
        <p:nvPicPr>
          <p:cNvPr id="5136" name="Picture 7" descr="Untitled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5650" y="1183182"/>
            <a:ext cx="15875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370763" y="3094532"/>
            <a:ext cx="14874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Decision taken to end Thorp reprocessing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US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Vitrification of all overseas Highly Active Waste complete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US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Decommissioning gathering pace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200" dirty="0" smtClean="0">
              <a:solidFill>
                <a:srgbClr val="00529B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 smtClean="0">
                <a:solidFill>
                  <a:srgbClr val="00529B"/>
                </a:solidFill>
                <a:cs typeface="Arial" charset="0"/>
              </a:rPr>
              <a:t>First </a:t>
            </a: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sludge exports  from </a:t>
            </a:r>
            <a:r>
              <a:rPr lang="en-US" altLang="en-US" sz="1200" dirty="0" smtClean="0">
                <a:solidFill>
                  <a:srgbClr val="00529B"/>
                </a:solidFill>
                <a:cs typeface="Arial" charset="0"/>
              </a:rPr>
              <a:t>FGMSP</a:t>
            </a:r>
            <a:endParaRPr lang="en-US" altLang="en-US" sz="1200" dirty="0">
              <a:solidFill>
                <a:srgbClr val="00529B"/>
              </a:solidFill>
              <a:cs typeface="Arial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216650" y="2484932"/>
            <a:ext cx="67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>
                <a:solidFill>
                  <a:srgbClr val="00529B"/>
                </a:solidFill>
                <a:cs typeface="Arial" charset="0"/>
              </a:rPr>
              <a:t>2000s</a:t>
            </a:r>
          </a:p>
        </p:txBody>
      </p:sp>
      <p:sp>
        <p:nvSpPr>
          <p:cNvPr id="5140" name="Text Box 17"/>
          <p:cNvSpPr txBox="1">
            <a:spLocks noChangeArrowheads="1"/>
          </p:cNvSpPr>
          <p:nvPr/>
        </p:nvSpPr>
        <p:spPr bwMode="auto">
          <a:xfrm>
            <a:off x="5865813" y="3094532"/>
            <a:ext cx="150495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NDA formed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US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Stop start progress in Decommissioning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US" altLang="en-US" sz="1200" dirty="0">
              <a:solidFill>
                <a:srgbClr val="00529B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en-US" sz="1200" dirty="0">
                <a:solidFill>
                  <a:srgbClr val="00529B"/>
                </a:solidFill>
                <a:cs typeface="Arial" charset="0"/>
              </a:rPr>
              <a:t>Calder Hall ceased generating power after 47 years in operation</a:t>
            </a:r>
          </a:p>
        </p:txBody>
      </p:sp>
      <p:sp>
        <p:nvSpPr>
          <p:cNvPr id="5141" name="Text Box 18"/>
          <p:cNvSpPr txBox="1">
            <a:spLocks noChangeArrowheads="1"/>
          </p:cNvSpPr>
          <p:nvPr/>
        </p:nvSpPr>
        <p:spPr bwMode="auto">
          <a:xfrm>
            <a:off x="7721600" y="2459532"/>
            <a:ext cx="68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 dirty="0">
                <a:solidFill>
                  <a:srgbClr val="00529B"/>
                </a:solidFill>
                <a:cs typeface="Arial" charset="0"/>
              </a:rPr>
              <a:t>2010s</a:t>
            </a:r>
          </a:p>
        </p:txBody>
      </p:sp>
      <p:pic>
        <p:nvPicPr>
          <p:cNvPr id="5142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1183182"/>
            <a:ext cx="148748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7062"/>
            <a:ext cx="4186808" cy="4525963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en-GB" altLang="en-US" b="1" dirty="0">
                <a:ea typeface="ＭＳ Ｐゴシック" pitchFamily="34" charset="-128"/>
              </a:rPr>
              <a:t>Our vision  </a:t>
            </a:r>
          </a:p>
          <a:p>
            <a:pPr marL="0" indent="0">
              <a:buFontTx/>
              <a:buNone/>
              <a:defRPr/>
            </a:pPr>
            <a:r>
              <a:rPr lang="en-GB" altLang="en-US" dirty="0">
                <a:ea typeface="ＭＳ Ｐゴシック" pitchFamily="34" charset="-128"/>
              </a:rPr>
              <a:t>Through safe and expert delivery of our mission we will be recognised as an efficient, honest and hardworking organisation that will play a significant role in Britain’s energy future.</a:t>
            </a:r>
          </a:p>
          <a:p>
            <a:pPr marL="0" indent="0">
              <a:buFontTx/>
              <a:buNone/>
              <a:defRPr/>
            </a:pPr>
            <a:endParaRPr lang="en-GB" altLang="en-US" sz="21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en-US" altLang="en-US" b="1" dirty="0">
                <a:ea typeface="ＭＳ Ｐゴシック" pitchFamily="34" charset="-128"/>
              </a:rPr>
              <a:t>Our strategic themes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Safe, secure site stewardship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Demonstrable progress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Return on investment</a:t>
            </a:r>
          </a:p>
          <a:p>
            <a:endParaRPr lang="en-GB" dirty="0"/>
          </a:p>
        </p:txBody>
      </p:sp>
      <p:pic>
        <p:nvPicPr>
          <p:cNvPr id="1026" name="Picture 2" descr="http://www.sellafieldsites.com/wp-content/uploads/2013/11/Strategy_document.p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69" y="1369055"/>
            <a:ext cx="28575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9" y="6237312"/>
            <a:ext cx="2379763" cy="4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/>
              <a:t>Sellafield today</a:t>
            </a:r>
            <a:endParaRPr lang="en-GB" altLang="en-US" dirty="0" smtClean="0">
              <a:solidFill>
                <a:srgbClr val="003874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208300"/>
            <a:ext cx="4513769" cy="515155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800" dirty="0" smtClean="0"/>
              <a:t>2.6 km</a:t>
            </a:r>
            <a:r>
              <a:rPr lang="en-GB" altLang="en-US" sz="1800" baseline="30000" dirty="0" smtClean="0"/>
              <a:t>2  </a:t>
            </a:r>
            <a:r>
              <a:rPr lang="en-GB" altLang="en-US" sz="1800" dirty="0" smtClean="0"/>
              <a:t>site that contains some 2,200 buildings</a:t>
            </a:r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170 major facilities from 60 year of nuclear industry</a:t>
            </a:r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50,000 </a:t>
            </a:r>
            <a:r>
              <a:rPr lang="en-GB" altLang="en-US" sz="1800" dirty="0" err="1" smtClean="0"/>
              <a:t>Te</a:t>
            </a:r>
            <a:r>
              <a:rPr lang="en-GB" altLang="en-US" sz="1800" dirty="0" smtClean="0"/>
              <a:t> of spent nuclear fuel reprocessed</a:t>
            </a:r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1 million m</a:t>
            </a:r>
            <a:r>
              <a:rPr lang="en-GB" altLang="en-US" sz="1800" baseline="30000" dirty="0" smtClean="0"/>
              <a:t>3</a:t>
            </a:r>
            <a:r>
              <a:rPr lang="en-GB" altLang="en-US" sz="1800" dirty="0" smtClean="0"/>
              <a:t> of concrete above the ground and 1 million m</a:t>
            </a:r>
            <a:r>
              <a:rPr lang="en-GB" altLang="en-US" sz="1800" baseline="30000" dirty="0" smtClean="0"/>
              <a:t>3</a:t>
            </a:r>
            <a:r>
              <a:rPr lang="en-GB" altLang="en-US" sz="1800" dirty="0" smtClean="0"/>
              <a:t> concrete below the ground</a:t>
            </a:r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3,000 m</a:t>
            </a:r>
            <a:r>
              <a:rPr lang="en-GB" altLang="en-US" sz="1800" baseline="30000" dirty="0" smtClean="0"/>
              <a:t>3</a:t>
            </a:r>
            <a:r>
              <a:rPr lang="en-GB" altLang="en-US" sz="1800" dirty="0" smtClean="0"/>
              <a:t> of ILW solvent waste treated</a:t>
            </a:r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Over 5,000 containers of vitrified HLW produced</a:t>
            </a:r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100yr programme</a:t>
            </a:r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55 buildings decommissioned</a:t>
            </a:r>
          </a:p>
          <a:p>
            <a:pPr>
              <a:lnSpc>
                <a:spcPct val="80000"/>
              </a:lnSpc>
            </a:pPr>
            <a:r>
              <a:rPr lang="en-GB" altLang="en-US" sz="1800" dirty="0" smtClean="0"/>
              <a:t>Entering a post-reprocessing phase</a:t>
            </a:r>
          </a:p>
        </p:txBody>
      </p:sp>
      <p:pic>
        <p:nvPicPr>
          <p:cNvPr id="7172" name="Picture 4" descr="Sellafield site new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882" y="1501253"/>
            <a:ext cx="4055556" cy="36813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99609" y="226042"/>
            <a:ext cx="736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800" b="1" dirty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GB" altLang="en-US" sz="2800" b="1" dirty="0" smtClean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reprocessing </a:t>
            </a:r>
            <a:r>
              <a:rPr lang="en-GB" altLang="en-US" sz="2800" b="1" dirty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Sellafield </a:t>
            </a:r>
            <a:r>
              <a:rPr lang="en-GB" altLang="en-US" sz="2800" b="1" dirty="0" smtClean="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endParaRPr lang="en-GB" altLang="en-US" sz="2800" b="1" dirty="0">
              <a:solidFill>
                <a:srgbClr val="00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990972"/>
            <a:ext cx="3543289" cy="204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214313" y="3032125"/>
            <a:ext cx="4213225" cy="3778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>
            <a:outerShdw dist="28398" dir="1593903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8050213" y="3032125"/>
            <a:ext cx="793750" cy="3778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>
            <a:outerShdw dist="28398" dir="1593903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11138" y="3406775"/>
            <a:ext cx="5697537" cy="274638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895975" y="3409950"/>
            <a:ext cx="2954338" cy="274638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4313" y="3675063"/>
            <a:ext cx="5689600" cy="132873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907088" y="3684588"/>
            <a:ext cx="2936875" cy="132873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 altLang="en-US"/>
          </a:p>
        </p:txBody>
      </p:sp>
      <p:pic>
        <p:nvPicPr>
          <p:cNvPr id="6154" name="Picture 2" descr="B38 Cuta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729038"/>
            <a:ext cx="15049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4" descr="B30 Cutaw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3730625"/>
            <a:ext cx="1625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" descr="B29 Cutaw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4259263"/>
            <a:ext cx="10747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4" descr="B41 Cutaw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160838"/>
            <a:ext cx="10509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IMG_077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"/>
          <a:stretch>
            <a:fillRect/>
          </a:stretch>
        </p:blipFill>
        <p:spPr bwMode="auto">
          <a:xfrm>
            <a:off x="6340475" y="3824288"/>
            <a:ext cx="477838" cy="91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3873500"/>
            <a:ext cx="708025" cy="5318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4002088"/>
            <a:ext cx="458787" cy="720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340225"/>
            <a:ext cx="506412" cy="5159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4148138"/>
            <a:ext cx="674687" cy="6746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105025" y="3357563"/>
            <a:ext cx="20685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rgbClr val="00529B"/>
                </a:solidFill>
                <a:latin typeface="Calibri" pitchFamily="34" charset="0"/>
                <a:cs typeface="Arial" charset="0"/>
              </a:rPr>
              <a:t>Waste Retrieval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402388" y="3406775"/>
            <a:ext cx="21605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600" b="1" dirty="0" smtClean="0">
                <a:solidFill>
                  <a:srgbClr val="00529B"/>
                </a:solidFill>
                <a:latin typeface="Calibri" pitchFamily="34" charset="0"/>
                <a:cs typeface="Arial" charset="0"/>
              </a:rPr>
              <a:t>Remediation</a:t>
            </a:r>
            <a:endParaRPr lang="en-GB" altLang="en-US" sz="1600" b="1" dirty="0">
              <a:solidFill>
                <a:srgbClr val="00529B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34950" y="4748213"/>
            <a:ext cx="182721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rgbClr val="00529B"/>
                </a:solidFill>
                <a:latin typeface="Calibri" pitchFamily="34" charset="0"/>
                <a:cs typeface="Arial" charset="0"/>
              </a:rPr>
              <a:t>Magnox Swarf Storage Silo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917700" y="3922713"/>
            <a:ext cx="12731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rgbClr val="00529B"/>
                </a:solidFill>
                <a:latin typeface="Calibri" pitchFamily="34" charset="0"/>
                <a:cs typeface="Arial" charset="0"/>
              </a:rPr>
              <a:t>Pile Fuel Storage Pond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228975" y="4632325"/>
            <a:ext cx="1495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rgbClr val="00529B"/>
                </a:solidFill>
                <a:latin typeface="Calibri" pitchFamily="34" charset="0"/>
                <a:cs typeface="Arial" charset="0"/>
              </a:rPr>
              <a:t>First Generation Magnox Storage Pond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794250" y="3821113"/>
            <a:ext cx="10525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rgbClr val="00529B"/>
                </a:solidFill>
                <a:latin typeface="Calibri" pitchFamily="34" charset="0"/>
                <a:cs typeface="Arial" charset="0"/>
              </a:rPr>
              <a:t>Pile Fuel Cladding Silo</a:t>
            </a:r>
          </a:p>
        </p:txBody>
      </p:sp>
      <p:pic>
        <p:nvPicPr>
          <p:cNvPr id="8" name="Picture 11" descr="http://www.computersforschools.co.uk/demo/img/map2.png"/>
          <p:cNvPicPr>
            <a:picLocks noChangeAspect="1" noChangeArrowheads="1"/>
          </p:cNvPicPr>
          <p:nvPr/>
        </p:nvPicPr>
        <p:blipFill>
          <a:blip r:embed="rId1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746125"/>
            <a:ext cx="1985963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6170" name="Line 26"/>
          <p:cNvSpPr>
            <a:spLocks noChangeShapeType="1"/>
          </p:cNvSpPr>
          <p:nvPr/>
        </p:nvSpPr>
        <p:spPr bwMode="auto">
          <a:xfrm flipV="1">
            <a:off x="1931988" y="944563"/>
            <a:ext cx="2495550" cy="868362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>
            <a:outerShdw dist="28398" dir="1593903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1931988" y="1803400"/>
            <a:ext cx="2495550" cy="12287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>
            <a:outerShdw dist="28398" dir="1593903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1789113" y="1660525"/>
            <a:ext cx="285750" cy="285750"/>
          </a:xfrm>
          <a:prstGeom prst="star5">
            <a:avLst/>
          </a:prstGeom>
          <a:solidFill>
            <a:srgbClr val="FFFF0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4427538" y="941388"/>
            <a:ext cx="3622675" cy="2090737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6174" name="Rectangle 19"/>
          <p:cNvSpPr>
            <a:spLocks noChangeArrowheads="1"/>
          </p:cNvSpPr>
          <p:nvPr/>
        </p:nvSpPr>
        <p:spPr bwMode="auto">
          <a:xfrm>
            <a:off x="0" y="5805488"/>
            <a:ext cx="9144000" cy="88900"/>
          </a:xfrm>
          <a:prstGeom prst="rect">
            <a:avLst/>
          </a:prstGeom>
          <a:solidFill>
            <a:srgbClr val="0052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>
              <a:cs typeface="Arial" charset="0"/>
            </a:endParaRPr>
          </a:p>
        </p:txBody>
      </p:sp>
      <p:sp>
        <p:nvSpPr>
          <p:cNvPr id="6175" name="Text Box 20"/>
          <p:cNvSpPr txBox="1">
            <a:spLocks noChangeArrowheads="1"/>
          </p:cNvSpPr>
          <p:nvPr/>
        </p:nvSpPr>
        <p:spPr bwMode="auto">
          <a:xfrm>
            <a:off x="3238500" y="5060950"/>
            <a:ext cx="334168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rgbClr val="00529B"/>
                </a:solidFill>
                <a:latin typeface="Calibri" pitchFamily="34" charset="0"/>
                <a:cs typeface="Arial" charset="0"/>
              </a:rPr>
              <a:t>Waste Management</a:t>
            </a:r>
          </a:p>
        </p:txBody>
      </p:sp>
      <p:sp>
        <p:nvSpPr>
          <p:cNvPr id="6176" name="Rectangle 7"/>
          <p:cNvSpPr>
            <a:spLocks noChangeArrowheads="1"/>
          </p:cNvSpPr>
          <p:nvPr/>
        </p:nvSpPr>
        <p:spPr bwMode="auto">
          <a:xfrm>
            <a:off x="211138" y="5013325"/>
            <a:ext cx="8639175" cy="406400"/>
          </a:xfrm>
          <a:prstGeom prst="rect">
            <a:avLst/>
          </a:prstGeom>
          <a:noFill/>
          <a:ln w="2857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 altLang="en-US"/>
          </a:p>
        </p:txBody>
      </p:sp>
      <p:sp>
        <p:nvSpPr>
          <p:cNvPr id="6177" name="Rectangle 32"/>
          <p:cNvSpPr>
            <a:spLocks noChangeArrowheads="1"/>
          </p:cNvSpPr>
          <p:nvPr/>
        </p:nvSpPr>
        <p:spPr bwMode="auto">
          <a:xfrm>
            <a:off x="196850" y="5481638"/>
            <a:ext cx="87503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8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0" y="992188"/>
            <a:ext cx="8852139" cy="45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7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>Retrieval of wastes from high hazard legacy facilities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5266928" cy="4221088"/>
          </a:xfrm>
        </p:spPr>
        <p:txBody>
          <a:bodyPr/>
          <a:lstStyle/>
          <a:p>
            <a:r>
              <a:rPr lang="en-GB" dirty="0" smtClean="0"/>
              <a:t>NDA’s no.1 priority for site</a:t>
            </a:r>
          </a:p>
          <a:p>
            <a:r>
              <a:rPr lang="en-GB" dirty="0" smtClean="0"/>
              <a:t>£400m per year mission (a fifth of entire Sellafield Ltd budget)</a:t>
            </a:r>
          </a:p>
          <a:p>
            <a:r>
              <a:rPr lang="en-GB" dirty="0" smtClean="0"/>
              <a:t>Retrieval operations to be fully underway across all 4 ponds and silos by 2020</a:t>
            </a:r>
          </a:p>
          <a:p>
            <a:r>
              <a:rPr lang="en-GB" dirty="0" smtClean="0"/>
              <a:t> New era of getting legacy fuel and waste into a safer place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9" y="6237312"/>
            <a:ext cx="2379763" cy="458627"/>
          </a:xfrm>
          <a:prstGeom prst="rect">
            <a:avLst/>
          </a:prstGeom>
        </p:spPr>
      </p:pic>
      <p:pic>
        <p:nvPicPr>
          <p:cNvPr id="8" name="Picture 2" descr="W:\Stakeholder Relations\Promotions and Publicity\Sellafield Magazine\Q2\Photos\DSC_2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806470" cy="399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6854" y="1263721"/>
            <a:ext cx="8774130" cy="38733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-52"/>
                <a:ea typeface="ＭＳ Ｐゴシック" charset="-128"/>
                <a:cs typeface="ＭＳ Ｐゴシック" charset="-128"/>
              </a:rPr>
              <a:t>Waste Management</a:t>
            </a:r>
            <a:endParaRPr kumimoji="0" lang="en-G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Remediation</a:t>
            </a: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-5384800" y="-1665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529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3BBE4"/>
              </a:buClr>
              <a:buChar char="–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3BBE4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83BBE4"/>
              </a:buClr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3BBE4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67519" y="1649448"/>
            <a:ext cx="8560725" cy="3092811"/>
            <a:chOff x="632367" y="722072"/>
            <a:chExt cx="3834003" cy="3143459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3385046" y="3217613"/>
              <a:ext cx="1081324" cy="647918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-52"/>
                  <a:ea typeface="ＭＳ Ｐゴシック" charset="-128"/>
                  <a:cs typeface="ＭＳ Ｐゴシック" charset="-128"/>
                </a:rPr>
                <a:t>Land Remediation</a:t>
              </a: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-52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Rounded Rectangle 46"/>
            <p:cNvSpPr/>
            <p:nvPr/>
          </p:nvSpPr>
          <p:spPr bwMode="auto">
            <a:xfrm>
              <a:off x="632367" y="722072"/>
              <a:ext cx="1027161" cy="647918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>
                  <a:solidFill>
                    <a:schemeClr val="bg1"/>
                  </a:solidFill>
                  <a:latin typeface="Arial" charset="-52"/>
                  <a:ea typeface="ＭＳ Ｐゴシック" charset="-128"/>
                  <a:cs typeface="ＭＳ Ｐゴシック" charset="-128"/>
                </a:rPr>
                <a:t>Integrated Wastes and Decommissioning Strategy Development </a:t>
              </a: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-52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2151876" y="732512"/>
              <a:ext cx="966289" cy="647918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-52"/>
                  <a:ea typeface="ＭＳ Ｐゴシック" charset="-128"/>
                  <a:cs typeface="ＭＳ Ｐゴシック" charset="-128"/>
                </a:rPr>
                <a:t>POCO</a:t>
              </a: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-52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632367" y="3179296"/>
              <a:ext cx="1018090" cy="647918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-52"/>
                  <a:ea typeface="ＭＳ Ｐゴシック" charset="-128"/>
                  <a:cs typeface="ＭＳ Ｐゴシック" charset="-128"/>
                </a:rPr>
                <a:t>Decom</a:t>
              </a: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-52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3622017" y="753397"/>
              <a:ext cx="814444" cy="647918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-52"/>
                  <a:ea typeface="ＭＳ Ｐゴシック" charset="-128"/>
                  <a:cs typeface="ＭＳ Ｐゴシック" charset="-128"/>
                </a:rPr>
                <a:t>Safe Stewardship</a:t>
              </a: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-52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1" name="Rounded Rectangle 60"/>
          <p:cNvSpPr/>
          <p:nvPr/>
        </p:nvSpPr>
        <p:spPr bwMode="auto">
          <a:xfrm>
            <a:off x="3644679" y="4105457"/>
            <a:ext cx="2273235" cy="637473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-52"/>
                <a:ea typeface="ＭＳ Ｐゴシック" charset="-128"/>
                <a:cs typeface="ＭＳ Ｐゴシック" charset="-128"/>
              </a:rPr>
              <a:t>Demolition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763748" y="1803802"/>
            <a:ext cx="891205" cy="31873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ight Arrow 63"/>
          <p:cNvSpPr/>
          <p:nvPr/>
        </p:nvSpPr>
        <p:spPr bwMode="auto">
          <a:xfrm>
            <a:off x="6068215" y="1839636"/>
            <a:ext cx="891205" cy="31873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Right Arrow 66"/>
          <p:cNvSpPr/>
          <p:nvPr/>
        </p:nvSpPr>
        <p:spPr bwMode="auto">
          <a:xfrm rot="5400000">
            <a:off x="7747939" y="2427115"/>
            <a:ext cx="383958" cy="31873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Right Arrow 67"/>
          <p:cNvSpPr/>
          <p:nvPr/>
        </p:nvSpPr>
        <p:spPr bwMode="auto">
          <a:xfrm rot="10800000">
            <a:off x="1356188" y="2619092"/>
            <a:ext cx="6364841" cy="31873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Right Arrow 68"/>
          <p:cNvSpPr/>
          <p:nvPr/>
        </p:nvSpPr>
        <p:spPr bwMode="auto">
          <a:xfrm rot="5400000">
            <a:off x="713642" y="3261636"/>
            <a:ext cx="966348" cy="31873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Right Arrow 69"/>
          <p:cNvSpPr/>
          <p:nvPr/>
        </p:nvSpPr>
        <p:spPr bwMode="auto">
          <a:xfrm>
            <a:off x="2683657" y="4236719"/>
            <a:ext cx="891205" cy="31873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5991933" y="4264823"/>
            <a:ext cx="445602" cy="31873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-52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3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Waste Management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335663"/>
            <a:ext cx="5512777" cy="46870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Understand the </a:t>
            </a:r>
            <a:r>
              <a:rPr lang="en-GB" dirty="0" err="1" smtClean="0"/>
              <a:t>arisings</a:t>
            </a:r>
            <a:r>
              <a:rPr lang="en-GB" dirty="0" smtClean="0"/>
              <a:t> and therefore the options</a:t>
            </a:r>
          </a:p>
          <a:p>
            <a:r>
              <a:rPr lang="en-GB" dirty="0" smtClean="0"/>
              <a:t>Consider the impacts on 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igh hazard and risk reduction </a:t>
            </a:r>
          </a:p>
          <a:p>
            <a:pPr lvl="1"/>
            <a:r>
              <a:rPr lang="en-GB" dirty="0" smtClean="0"/>
              <a:t>Environment</a:t>
            </a:r>
          </a:p>
          <a:p>
            <a:pPr lvl="1"/>
            <a:r>
              <a:rPr lang="en-GB" dirty="0" smtClean="0"/>
              <a:t>Radiological dose</a:t>
            </a:r>
          </a:p>
          <a:p>
            <a:pPr lvl="1"/>
            <a:r>
              <a:rPr lang="en-GB" dirty="0" smtClean="0"/>
              <a:t>Costs</a:t>
            </a:r>
          </a:p>
          <a:p>
            <a:r>
              <a:rPr lang="en-GB" dirty="0" smtClean="0"/>
              <a:t>Legacy waste retrievals</a:t>
            </a:r>
          </a:p>
          <a:p>
            <a:pPr lvl="1"/>
            <a:r>
              <a:rPr lang="en-GB" dirty="0" smtClean="0"/>
              <a:t>We have continued to seek the best available approach</a:t>
            </a:r>
          </a:p>
          <a:p>
            <a:r>
              <a:rPr lang="en-GB" dirty="0" smtClean="0"/>
              <a:t>Spent fuel is not categorised as waste in the UK</a:t>
            </a:r>
          </a:p>
          <a:p>
            <a:pPr lvl="1"/>
            <a:r>
              <a:rPr lang="en-GB" dirty="0" smtClean="0"/>
              <a:t>Reprocessing waste handled in near real time</a:t>
            </a:r>
          </a:p>
          <a:p>
            <a:r>
              <a:rPr lang="en-GB" dirty="0" smtClean="0"/>
              <a:t>Potential for significant and targeted innovation</a:t>
            </a:r>
          </a:p>
          <a:p>
            <a:pPr lvl="1"/>
            <a:r>
              <a:rPr lang="en-GB" dirty="0" smtClean="0"/>
              <a:t>Challenge the paradigm</a:t>
            </a:r>
            <a:endParaRPr lang="en-GB" dirty="0"/>
          </a:p>
          <a:p>
            <a:pPr lvl="1"/>
            <a:r>
              <a:rPr lang="en-GB" dirty="0" smtClean="0"/>
              <a:t>Technically rigorous solutions</a:t>
            </a:r>
          </a:p>
          <a:p>
            <a:pPr lvl="1"/>
            <a:r>
              <a:rPr lang="en-GB" dirty="0" smtClean="0"/>
              <a:t>Commanding broad support from Regulators and key stakeholders</a:t>
            </a:r>
          </a:p>
        </p:txBody>
      </p:sp>
      <p:pic>
        <p:nvPicPr>
          <p:cNvPr id="8" name="Picture 2" descr="http://www.sellafieldsites.com/wp-content/uploads/2012/08/H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52" y="1430712"/>
            <a:ext cx="2747124" cy="18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58910" y="6254262"/>
            <a:ext cx="457200" cy="457200"/>
          </a:xfrm>
        </p:spPr>
        <p:txBody>
          <a:bodyPr/>
          <a:lstStyle/>
          <a:p>
            <a:pPr>
              <a:defRPr/>
            </a:pPr>
            <a:fld id="{E443D8E4-7E4D-4669-B73D-F1F1990B57D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11" name="Picture 1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52" y="3829050"/>
            <a:ext cx="284839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_PPT_temp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SEL_PPT_tempate</Template>
  <TotalTime>3454</TotalTime>
  <Words>503</Words>
  <Application>Microsoft Office PowerPoint</Application>
  <PresentationFormat>On-screen Show (4:3)</PresentationFormat>
  <Paragraphs>120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SEL_PPT_tempate</vt:lpstr>
      <vt:lpstr>Visio</vt:lpstr>
      <vt:lpstr>Waste Management at Sellafield</vt:lpstr>
      <vt:lpstr>Sellafield has more than 60 years of history</vt:lpstr>
      <vt:lpstr>PowerPoint Presentation</vt:lpstr>
      <vt:lpstr>Sellafield today</vt:lpstr>
      <vt:lpstr>PowerPoint Presentation</vt:lpstr>
      <vt:lpstr>Future Scope</vt:lpstr>
      <vt:lpstr>Retrieval of wastes from high hazard legacy facilities</vt:lpstr>
      <vt:lpstr>Remediation</vt:lpstr>
      <vt:lpstr>Integrated Waste Management Strategy</vt:lpstr>
      <vt:lpstr>Waste Management Hierarchy</vt:lpstr>
      <vt:lpstr>All wastes require management to final disposition</vt:lpstr>
      <vt:lpstr>PowerPoint Presentation</vt:lpstr>
      <vt:lpstr>PowerPoint Presentation</vt:lpstr>
      <vt:lpstr>Planning Authority Co-Operation</vt:lpstr>
    </vt:vector>
  </TitlesOfParts>
  <Company>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Walsh</dc:creator>
  <cp:lastModifiedBy>Nuttall, Alison E</cp:lastModifiedBy>
  <cp:revision>166</cp:revision>
  <cp:lastPrinted>2016-05-18T13:49:08Z</cp:lastPrinted>
  <dcterms:created xsi:type="dcterms:W3CDTF">2016-04-15T11:02:06Z</dcterms:created>
  <dcterms:modified xsi:type="dcterms:W3CDTF">2016-12-12T12:36:22Z</dcterms:modified>
</cp:coreProperties>
</file>