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977" autoAdjust="0"/>
  </p:normalViewPr>
  <p:slideViewPr>
    <p:cSldViewPr showGuides="1">
      <p:cViewPr>
        <p:scale>
          <a:sx n="105" d="100"/>
          <a:sy n="105" d="100"/>
        </p:scale>
        <p:origin x="-366" y="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8D357-82F8-4B6E-B6C8-0A36DF5731E6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7B455-89DB-4DD8-B97F-2F1DFC247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0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Why have all the symbols been put in the bin?</a:t>
            </a:r>
          </a:p>
          <a:p>
            <a:r>
              <a:rPr lang="en-GB" dirty="0" smtClean="0"/>
              <a:t>If you let food go to waste then you not only throw away the food but all the time,</a:t>
            </a:r>
            <a:r>
              <a:rPr lang="en-GB" baseline="0" dirty="0" smtClean="0"/>
              <a:t> energy and money spent on producing it will also be wasted. </a:t>
            </a:r>
          </a:p>
          <a:p>
            <a:r>
              <a:rPr lang="en-GB" baseline="0" dirty="0" smtClean="0"/>
              <a:t>How would you feel if you spent ages writing a story and drawing the pictures for some one to quickly look at it – not read it properly then put in the bin? I think you would feel pretty under valued?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7B455-89DB-4DD8-B97F-2F1DFC24770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347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7B455-89DB-4DD8-B97F-2F1DFC24770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29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7B455-89DB-4DD8-B97F-2F1DFC24770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9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CD4C-D2BE-4E8E-B4D4-744FE4ED4DDD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939-DA35-4148-9066-72C1BD775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6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CD4C-D2BE-4E8E-B4D4-744FE4ED4DDD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939-DA35-4148-9066-72C1BD775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30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CD4C-D2BE-4E8E-B4D4-744FE4ED4DDD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939-DA35-4148-9066-72C1BD775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3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CD4C-D2BE-4E8E-B4D4-744FE4ED4DDD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939-DA35-4148-9066-72C1BD775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0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CD4C-D2BE-4E8E-B4D4-744FE4ED4DDD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939-DA35-4148-9066-72C1BD775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77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CD4C-D2BE-4E8E-B4D4-744FE4ED4DDD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939-DA35-4148-9066-72C1BD775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41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CD4C-D2BE-4E8E-B4D4-744FE4ED4DDD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939-DA35-4148-9066-72C1BD775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77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CD4C-D2BE-4E8E-B4D4-744FE4ED4DDD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939-DA35-4148-9066-72C1BD775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9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CD4C-D2BE-4E8E-B4D4-744FE4ED4DDD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939-DA35-4148-9066-72C1BD775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01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CD4C-D2BE-4E8E-B4D4-744FE4ED4DDD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939-DA35-4148-9066-72C1BD775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76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CD4C-D2BE-4E8E-B4D4-744FE4ED4DDD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939-DA35-4148-9066-72C1BD775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30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5CD4C-D2BE-4E8E-B4D4-744FE4ED4DDD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B0939-DA35-4148-9066-72C1BD775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23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5374"/>
            <a:ext cx="5904656" cy="61524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24691"/>
            <a:ext cx="1008112" cy="15213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6539"/>
            <a:ext cx="1368152" cy="13681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118" y="1973374"/>
            <a:ext cx="902643" cy="1385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15832"/>
            <a:ext cx="2108175" cy="21081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79" y="156539"/>
            <a:ext cx="1769343" cy="17693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202" y="3645024"/>
            <a:ext cx="1919138" cy="14689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005" y="305374"/>
            <a:ext cx="903973" cy="15023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934" y="180274"/>
            <a:ext cx="1888452" cy="16521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81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3 Snopes" panose="02000503000000020004" pitchFamily="2" charset="0"/>
              </a:rPr>
              <a:t>What energy has been used?</a:t>
            </a:r>
            <a:endParaRPr lang="en-GB" sz="3600" dirty="0">
              <a:latin typeface="3 Snopes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>
                <a:latin typeface="KG Neatly Printed" panose="02000506000000020003" pitchFamily="2" charset="0"/>
              </a:rPr>
              <a:t>Fuel </a:t>
            </a:r>
            <a:r>
              <a:rPr lang="en-GB" b="1" dirty="0">
                <a:latin typeface="KG Neatly Printed" panose="02000506000000020003" pitchFamily="2" charset="0"/>
              </a:rPr>
              <a:t>– to drive </a:t>
            </a:r>
            <a:r>
              <a:rPr lang="en-GB" b="1" dirty="0" smtClean="0">
                <a:latin typeface="KG Neatly Printed" panose="02000506000000020003" pitchFamily="2" charset="0"/>
              </a:rPr>
              <a:t>lorry</a:t>
            </a:r>
            <a:r>
              <a:rPr lang="en-GB" b="1" dirty="0">
                <a:latin typeface="KG Neatly Printed" panose="02000506000000020003" pitchFamily="2" charset="0"/>
              </a:rPr>
              <a:t> </a:t>
            </a:r>
            <a:r>
              <a:rPr lang="en-GB" b="1" dirty="0" smtClean="0">
                <a:latin typeface="KG Neatly Printed" panose="02000506000000020003" pitchFamily="2" charset="0"/>
              </a:rPr>
              <a:t>or tractor</a:t>
            </a:r>
            <a:endParaRPr lang="en-GB" b="1" dirty="0">
              <a:latin typeface="KG Neatly Printed" panose="02000506000000020003" pitchFamily="2" charset="0"/>
            </a:endParaRPr>
          </a:p>
          <a:p>
            <a:r>
              <a:rPr lang="en-GB" b="1" dirty="0">
                <a:latin typeface="KG Neatly Printed" panose="02000506000000020003" pitchFamily="2" charset="0"/>
              </a:rPr>
              <a:t>Energy from the sun – to grow </a:t>
            </a:r>
            <a:r>
              <a:rPr lang="en-GB" b="1" dirty="0" smtClean="0">
                <a:latin typeface="KG Neatly Printed" panose="02000506000000020003" pitchFamily="2" charset="0"/>
              </a:rPr>
              <a:t>plants</a:t>
            </a:r>
            <a:endParaRPr lang="en-GB" b="1" dirty="0">
              <a:latin typeface="KG Neatly Printed" panose="02000506000000020003" pitchFamily="2" charset="0"/>
            </a:endParaRPr>
          </a:p>
          <a:p>
            <a:r>
              <a:rPr lang="en-GB" b="1" dirty="0">
                <a:latin typeface="KG Neatly Printed" panose="02000506000000020003" pitchFamily="2" charset="0"/>
              </a:rPr>
              <a:t>Human energy and time spent - to pick the </a:t>
            </a:r>
            <a:r>
              <a:rPr lang="en-GB" b="1" dirty="0" smtClean="0">
                <a:latin typeface="KG Neatly Printed" panose="02000506000000020003" pitchFamily="2" charset="0"/>
              </a:rPr>
              <a:t>strawberries</a:t>
            </a:r>
            <a:endParaRPr lang="en-GB" b="1" dirty="0">
              <a:latin typeface="KG Neatly Printed" panose="02000506000000020003" pitchFamily="2" charset="0"/>
            </a:endParaRPr>
          </a:p>
          <a:p>
            <a:r>
              <a:rPr lang="en-GB" b="1" dirty="0">
                <a:latin typeface="KG Neatly Printed" panose="02000506000000020003" pitchFamily="2" charset="0"/>
              </a:rPr>
              <a:t>Packaging – energy to make </a:t>
            </a:r>
            <a:r>
              <a:rPr lang="en-GB" b="1" dirty="0" smtClean="0">
                <a:latin typeface="KG Neatly Printed" panose="02000506000000020003" pitchFamily="2" charset="0"/>
              </a:rPr>
              <a:t>that</a:t>
            </a:r>
            <a:endParaRPr lang="en-GB" b="1" dirty="0">
              <a:latin typeface="KG Neatly Printed" panose="02000506000000020003" pitchFamily="2" charset="0"/>
            </a:endParaRPr>
          </a:p>
          <a:p>
            <a:r>
              <a:rPr lang="en-GB" b="1" dirty="0">
                <a:latin typeface="KG Neatly Printed" panose="02000506000000020003" pitchFamily="2" charset="0"/>
              </a:rPr>
              <a:t>Cooler – keeping food fresh in </a:t>
            </a:r>
            <a:r>
              <a:rPr lang="en-GB" b="1" dirty="0" smtClean="0">
                <a:latin typeface="KG Neatly Printed" panose="02000506000000020003" pitchFamily="2" charset="0"/>
              </a:rPr>
              <a:t>transit </a:t>
            </a:r>
            <a:r>
              <a:rPr lang="en-GB" b="1" dirty="0">
                <a:latin typeface="KG Neatly Printed" panose="02000506000000020003" pitchFamily="2" charset="0"/>
              </a:rPr>
              <a:t>needs </a:t>
            </a:r>
            <a:r>
              <a:rPr lang="en-GB" b="1" dirty="0" smtClean="0">
                <a:latin typeface="KG Neatly Printed" panose="02000506000000020003" pitchFamily="2" charset="0"/>
              </a:rPr>
              <a:t>energy</a:t>
            </a:r>
            <a:endParaRPr lang="en-GB" b="1" dirty="0">
              <a:latin typeface="KG Neatly Printed" panose="02000506000000020003" pitchFamily="2" charset="0"/>
            </a:endParaRPr>
          </a:p>
          <a:p>
            <a:r>
              <a:rPr lang="en-GB" b="1" dirty="0">
                <a:latin typeface="KG Neatly Printed" panose="02000506000000020003" pitchFamily="2" charset="0"/>
              </a:rPr>
              <a:t>Human time and energy to display food in the </a:t>
            </a:r>
            <a:r>
              <a:rPr lang="en-GB" b="1" dirty="0" smtClean="0">
                <a:latin typeface="KG Neatly Printed" panose="02000506000000020003" pitchFamily="2" charset="0"/>
              </a:rPr>
              <a:t>shops</a:t>
            </a:r>
            <a:endParaRPr lang="en-GB" b="1" dirty="0">
              <a:latin typeface="KG Neatly Printed" panose="02000506000000020003" pitchFamily="2" charset="0"/>
            </a:endParaRPr>
          </a:p>
          <a:p>
            <a:r>
              <a:rPr lang="en-GB" b="1" dirty="0">
                <a:latin typeface="KG Neatly Printed" panose="02000506000000020003" pitchFamily="2" charset="0"/>
              </a:rPr>
              <a:t>Money spent on buying the </a:t>
            </a:r>
            <a:r>
              <a:rPr lang="en-GB" b="1" dirty="0" smtClean="0">
                <a:latin typeface="KG Neatly Printed" panose="02000506000000020003" pitchFamily="2" charset="0"/>
              </a:rPr>
              <a:t>strawberries</a:t>
            </a:r>
            <a:endParaRPr lang="en-GB" b="1" dirty="0">
              <a:latin typeface="KG Neatly Printed" panose="02000506000000020003" pitchFamily="2" charset="0"/>
            </a:endParaRPr>
          </a:p>
          <a:p>
            <a:r>
              <a:rPr lang="en-GB" b="1" dirty="0">
                <a:latin typeface="KG Neatly Printed" panose="02000506000000020003" pitchFamily="2" charset="0"/>
              </a:rPr>
              <a:t>Electricity at home to power the fridge to keep the strawberries </a:t>
            </a:r>
            <a:r>
              <a:rPr lang="en-GB" b="1" dirty="0" smtClean="0">
                <a:latin typeface="KG Neatly Printed" panose="02000506000000020003" pitchFamily="2" charset="0"/>
              </a:rPr>
              <a:t>fresh</a:t>
            </a:r>
            <a:endParaRPr lang="en-GB" b="1" dirty="0"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0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GB" sz="3800" dirty="0">
                <a:latin typeface="3 Snopes" panose="02000503000000020004" pitchFamily="2" charset="0"/>
              </a:rPr>
              <a:t>C</a:t>
            </a:r>
            <a:r>
              <a:rPr lang="en-GB" sz="3800" dirty="0" smtClean="0">
                <a:latin typeface="3 Snopes" panose="02000503000000020004" pitchFamily="2" charset="0"/>
              </a:rPr>
              <a:t>orrect place to store food</a:t>
            </a:r>
            <a:endParaRPr lang="en-GB" sz="3800" dirty="0">
              <a:latin typeface="3 Snopes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Biscuit - 	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Sealed box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Cheese - 	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Fridge or freezer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Eggs - 	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Fridge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Oranges - 	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Fruit bowl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Yoghurt - 	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Fridge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Cooked Pizza - 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Fridge &amp; cling film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Ice Cream - 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Freezer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Crisps - 	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Cupboard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Frozen Pizza – 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Freezer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Milk - 	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Fridge or freezer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endParaRPr lang="en-GB" sz="2800" b="1" dirty="0"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3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Tomato - 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Fridge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Chicken -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Fridge &amp; sealed container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Bread - 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Bag &amp; clip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Beans - 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Cupboard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Bacon - 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Fridge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Bananas - 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Fruit bowl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Pasta - 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Cupboard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Apples - 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Fridge</a:t>
            </a:r>
            <a:endParaRPr lang="en-GB" sz="2800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Grapes - 	</a:t>
            </a:r>
            <a:r>
              <a:rPr lang="en-GB" sz="2800" b="1" dirty="0" smtClean="0">
                <a:solidFill>
                  <a:srgbClr val="EA4C5B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Fridge or freezer</a:t>
            </a:r>
            <a:endParaRPr lang="en-GB" sz="2800" b="1" dirty="0">
              <a:latin typeface="KG Neatly Printed" panose="02000506000000020003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GB" sz="3800" dirty="0">
                <a:latin typeface="3 Snopes" panose="02000503000000020004" pitchFamily="2" charset="0"/>
              </a:rPr>
              <a:t>C</a:t>
            </a:r>
            <a:r>
              <a:rPr lang="en-GB" sz="3800" dirty="0" smtClean="0">
                <a:latin typeface="3 Snopes" panose="02000503000000020004" pitchFamily="2" charset="0"/>
              </a:rPr>
              <a:t>orrect place to store food</a:t>
            </a:r>
            <a:endParaRPr lang="en-GB" sz="3800" dirty="0">
              <a:latin typeface="3 Snopes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67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000000"/>
                </a:solidFill>
                <a:effectLst/>
                <a:latin typeface="3 Snopes" panose="02000503000000020004" pitchFamily="2" charset="0"/>
                <a:ea typeface="Calibri"/>
                <a:cs typeface="FuturaPT-Book"/>
              </a:rPr>
              <a:t>Notes about storing food</a:t>
            </a:r>
            <a:endParaRPr lang="en-GB" sz="4000" dirty="0">
              <a:latin typeface="3 Snopes" panose="020005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29411"/>
          </a:xfrm>
        </p:spPr>
        <p:txBody>
          <a:bodyPr>
            <a:normAutofit lnSpcReduction="10000"/>
          </a:bodyPr>
          <a:lstStyle/>
          <a:p>
            <a:pPr lvl="0">
              <a:buFont typeface="Wingdings"/>
              <a:buChar char=""/>
            </a:pPr>
            <a:r>
              <a:rPr lang="en-GB" sz="36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Cooked food needs to be cooled and sealed then put in the fridge to keep fresh </a:t>
            </a:r>
          </a:p>
          <a:p>
            <a:pPr lvl="0">
              <a:buFont typeface="Wingdings"/>
              <a:buChar char=""/>
            </a:pPr>
            <a:endParaRPr lang="en-GB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 lvl="0">
              <a:buFont typeface="Wingdings"/>
              <a:buChar char=""/>
            </a:pPr>
            <a:r>
              <a:rPr lang="en-GB" sz="36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Cooked food can also be saved in the freezer if we want to eat it another day</a:t>
            </a:r>
          </a:p>
          <a:p>
            <a:pPr lvl="0">
              <a:buFont typeface="Wingdings"/>
              <a:buChar char=""/>
            </a:pPr>
            <a:endParaRPr lang="en-GB" b="1" dirty="0">
              <a:latin typeface="KG Neatly Printed" panose="02000506000000020003" pitchFamily="2" charset="0"/>
              <a:ea typeface="Calibri"/>
              <a:cs typeface="Times New Roman"/>
            </a:endParaRPr>
          </a:p>
          <a:p>
            <a:pPr lvl="0">
              <a:buFont typeface="Wingdings"/>
              <a:buChar char=""/>
            </a:pPr>
            <a:r>
              <a:rPr lang="en-GB" sz="3600" b="1" dirty="0" smtClean="0">
                <a:solidFill>
                  <a:srgbClr val="000000"/>
                </a:solidFill>
                <a:effectLst/>
                <a:latin typeface="KG Neatly Printed" panose="02000506000000020003" pitchFamily="2" charset="0"/>
                <a:ea typeface="Calibri"/>
                <a:cs typeface="FuturaPT-Book"/>
              </a:rPr>
              <a:t>If bananas are stored in the fruit bowl it makes other food go off faster, so it’s best to keep bananas separate</a:t>
            </a:r>
            <a:endParaRPr lang="en-GB" b="1" dirty="0">
              <a:latin typeface="KG Neatly Printed" panose="02000506000000020003" pitchFamily="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2074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237</Words>
  <Application>Microsoft Office PowerPoint</Application>
  <PresentationFormat>On-screen Show (4:3)</PresentationFormat>
  <Paragraphs>42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What energy has been used?</vt:lpstr>
      <vt:lpstr>Correct place to store food</vt:lpstr>
      <vt:lpstr>Correct place to store food</vt:lpstr>
      <vt:lpstr>Notes about storing food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 Charlesworth</dc:creator>
  <cp:lastModifiedBy>Bradshaw, Judith</cp:lastModifiedBy>
  <cp:revision>12</cp:revision>
  <dcterms:created xsi:type="dcterms:W3CDTF">2018-08-16T13:24:34Z</dcterms:created>
  <dcterms:modified xsi:type="dcterms:W3CDTF">2018-11-26T12:37:51Z</dcterms:modified>
</cp:coreProperties>
</file>