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2" r:id="rId2"/>
    <p:sldId id="271" r:id="rId3"/>
    <p:sldId id="258" r:id="rId4"/>
    <p:sldId id="259" r:id="rId5"/>
    <p:sldId id="262" r:id="rId6"/>
    <p:sldId id="260" r:id="rId7"/>
    <p:sldId id="261" r:id="rId8"/>
    <p:sldId id="263" r:id="rId9"/>
    <p:sldId id="270" r:id="rId10"/>
    <p:sldId id="264" r:id="rId11"/>
    <p:sldId id="265"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15">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2890"/>
    <a:srgbClr val="3357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6" autoAdjust="0"/>
    <p:restoredTop sz="84664" autoAdjust="0"/>
  </p:normalViewPr>
  <p:slideViewPr>
    <p:cSldViewPr showGuides="1">
      <p:cViewPr>
        <p:scale>
          <a:sx n="68" d="100"/>
          <a:sy n="68" d="100"/>
        </p:scale>
        <p:origin x="-1422" y="72"/>
      </p:cViewPr>
      <p:guideLst>
        <p:guide orient="horz" pos="2115"/>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5A40DA-03C5-41F3-9173-DBBBB6CD038B}" type="datetimeFigureOut">
              <a:rPr lang="en-GB" smtClean="0"/>
              <a:t>05/12/2018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BF3CD2-C242-451D-9ABC-91CD404C493E}" type="slidenum">
              <a:rPr lang="en-GB" smtClean="0"/>
              <a:t>‹#›</a:t>
            </a:fld>
            <a:endParaRPr lang="en-GB"/>
          </a:p>
        </p:txBody>
      </p:sp>
    </p:spTree>
    <p:extLst>
      <p:ext uri="{BB962C8B-B14F-4D97-AF65-F5344CB8AC3E}">
        <p14:creationId xmlns:p14="http://schemas.microsoft.com/office/powerpoint/2010/main" val="3972835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Picture of a lunch with several excess waste wrappers, buy a big packet of biscuits and put some in a container, juice drink – make one up in a reusable drink bottle. Fresh fruit doesn’t need a </a:t>
            </a:r>
            <a:r>
              <a:rPr lang="en-GB" dirty="0" err="1" smtClean="0"/>
              <a:t>wrpper</a:t>
            </a:r>
            <a:r>
              <a:rPr lang="en-GB" dirty="0" smtClean="0"/>
              <a:t>. </a:t>
            </a:r>
            <a:endParaRPr lang="en-GB" dirty="0"/>
          </a:p>
        </p:txBody>
      </p:sp>
      <p:sp>
        <p:nvSpPr>
          <p:cNvPr id="4" name="Slide Number Placeholder 3"/>
          <p:cNvSpPr>
            <a:spLocks noGrp="1"/>
          </p:cNvSpPr>
          <p:nvPr>
            <p:ph type="sldNum" sz="quarter" idx="10"/>
          </p:nvPr>
        </p:nvSpPr>
        <p:spPr/>
        <p:txBody>
          <a:bodyPr/>
          <a:lstStyle/>
          <a:p>
            <a:fld id="{1FBF3CD2-C242-451D-9ABC-91CD404C493E}" type="slidenum">
              <a:rPr lang="en-GB" smtClean="0"/>
              <a:t>3</a:t>
            </a:fld>
            <a:endParaRPr lang="en-GB"/>
          </a:p>
        </p:txBody>
      </p:sp>
    </p:spTree>
    <p:extLst>
      <p:ext uri="{BB962C8B-B14F-4D97-AF65-F5344CB8AC3E}">
        <p14:creationId xmlns:p14="http://schemas.microsoft.com/office/powerpoint/2010/main" val="41793008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BF3CD2-C242-451D-9ABC-91CD404C493E}" type="slidenum">
              <a:rPr lang="en-GB" smtClean="0"/>
              <a:t>12</a:t>
            </a:fld>
            <a:endParaRPr lang="en-GB"/>
          </a:p>
        </p:txBody>
      </p:sp>
    </p:spTree>
    <p:extLst>
      <p:ext uri="{BB962C8B-B14F-4D97-AF65-F5344CB8AC3E}">
        <p14:creationId xmlns:p14="http://schemas.microsoft.com/office/powerpoint/2010/main" val="4176777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Picture of a home made lunch / picnic with minimal packaging.</a:t>
            </a:r>
          </a:p>
          <a:p>
            <a:r>
              <a:rPr lang="en-GB" dirty="0" smtClean="0"/>
              <a:t>Home made sandwiches</a:t>
            </a:r>
            <a:r>
              <a:rPr lang="en-GB" baseline="0" dirty="0" smtClean="0"/>
              <a:t> so you use less packaging.</a:t>
            </a:r>
            <a:endParaRPr lang="en-GB" dirty="0"/>
          </a:p>
        </p:txBody>
      </p:sp>
      <p:sp>
        <p:nvSpPr>
          <p:cNvPr id="4" name="Slide Number Placeholder 3"/>
          <p:cNvSpPr>
            <a:spLocks noGrp="1"/>
          </p:cNvSpPr>
          <p:nvPr>
            <p:ph type="sldNum" sz="quarter" idx="10"/>
          </p:nvPr>
        </p:nvSpPr>
        <p:spPr/>
        <p:txBody>
          <a:bodyPr/>
          <a:lstStyle/>
          <a:p>
            <a:fld id="{1FBF3CD2-C242-451D-9ABC-91CD404C493E}" type="slidenum">
              <a:rPr lang="en-GB" smtClean="0"/>
              <a:t>4</a:t>
            </a:fld>
            <a:endParaRPr lang="en-GB"/>
          </a:p>
        </p:txBody>
      </p:sp>
    </p:spTree>
    <p:extLst>
      <p:ext uri="{BB962C8B-B14F-4D97-AF65-F5344CB8AC3E}">
        <p14:creationId xmlns:p14="http://schemas.microsoft.com/office/powerpoint/2010/main" val="2331119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you buy 1 bottle of dilute-able juice that is 850ml – how many drinks</a:t>
            </a:r>
            <a:r>
              <a:rPr lang="en-GB" baseline="0" dirty="0" smtClean="0"/>
              <a:t> could you get out of the one bottle? </a:t>
            </a:r>
          </a:p>
          <a:p>
            <a:r>
              <a:rPr lang="en-GB" baseline="0" dirty="0" smtClean="0"/>
              <a:t>So how many small 50 ml cartons of juice would you have to buy to have the same amount of drinks and think how much more packaging there would be?</a:t>
            </a:r>
            <a:endParaRPr lang="en-GB" dirty="0"/>
          </a:p>
        </p:txBody>
      </p:sp>
      <p:sp>
        <p:nvSpPr>
          <p:cNvPr id="4" name="Slide Number Placeholder 3"/>
          <p:cNvSpPr>
            <a:spLocks noGrp="1"/>
          </p:cNvSpPr>
          <p:nvPr>
            <p:ph type="sldNum" sz="quarter" idx="10"/>
          </p:nvPr>
        </p:nvSpPr>
        <p:spPr/>
        <p:txBody>
          <a:bodyPr/>
          <a:lstStyle/>
          <a:p>
            <a:fld id="{1FBF3CD2-C242-451D-9ABC-91CD404C493E}" type="slidenum">
              <a:rPr lang="en-GB" smtClean="0"/>
              <a:t>5</a:t>
            </a:fld>
            <a:endParaRPr lang="en-GB"/>
          </a:p>
        </p:txBody>
      </p:sp>
    </p:spTree>
    <p:extLst>
      <p:ext uri="{BB962C8B-B14F-4D97-AF65-F5344CB8AC3E}">
        <p14:creationId xmlns:p14="http://schemas.microsoft.com/office/powerpoint/2010/main" val="3317453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17 small cartons of juice. Look how much more waste there is if you buy the small cartons!!</a:t>
            </a:r>
          </a:p>
          <a:p>
            <a:r>
              <a:rPr lang="en-GB" baseline="0" dirty="0" smtClean="0"/>
              <a:t>Can we recycle those small tetra packs in your area? If not where will they go?</a:t>
            </a:r>
            <a:endParaRPr lang="en-GB" dirty="0"/>
          </a:p>
        </p:txBody>
      </p:sp>
      <p:sp>
        <p:nvSpPr>
          <p:cNvPr id="4" name="Slide Number Placeholder 3"/>
          <p:cNvSpPr>
            <a:spLocks noGrp="1"/>
          </p:cNvSpPr>
          <p:nvPr>
            <p:ph type="sldNum" sz="quarter" idx="10"/>
          </p:nvPr>
        </p:nvSpPr>
        <p:spPr/>
        <p:txBody>
          <a:bodyPr/>
          <a:lstStyle/>
          <a:p>
            <a:fld id="{1FBF3CD2-C242-451D-9ABC-91CD404C493E}" type="slidenum">
              <a:rPr lang="en-GB" smtClean="0"/>
              <a:t>6</a:t>
            </a:fld>
            <a:endParaRPr lang="en-GB"/>
          </a:p>
        </p:txBody>
      </p:sp>
    </p:spTree>
    <p:extLst>
      <p:ext uri="{BB962C8B-B14F-4D97-AF65-F5344CB8AC3E}">
        <p14:creationId xmlns:p14="http://schemas.microsoft.com/office/powerpoint/2010/main" val="1656768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So lets go smaller scale again with this 66ml of extra strong dilute-able</a:t>
            </a:r>
            <a:r>
              <a:rPr lang="en-GB" baseline="0" dirty="0" smtClean="0"/>
              <a:t> juice plastic bottle. </a:t>
            </a:r>
          </a:p>
          <a:p>
            <a:r>
              <a:rPr lang="en-GB" baseline="0" dirty="0" smtClean="0"/>
              <a:t>How many drinks could we get out this? Not much excess waste on this one?</a:t>
            </a:r>
            <a:endParaRPr lang="en-GB" dirty="0"/>
          </a:p>
        </p:txBody>
      </p:sp>
      <p:sp>
        <p:nvSpPr>
          <p:cNvPr id="4" name="Slide Number Placeholder 3"/>
          <p:cNvSpPr>
            <a:spLocks noGrp="1"/>
          </p:cNvSpPr>
          <p:nvPr>
            <p:ph type="sldNum" sz="quarter" idx="10"/>
          </p:nvPr>
        </p:nvSpPr>
        <p:spPr/>
        <p:txBody>
          <a:bodyPr/>
          <a:lstStyle/>
          <a:p>
            <a:fld id="{1FBF3CD2-C242-451D-9ABC-91CD404C493E}" type="slidenum">
              <a:rPr lang="en-GB" smtClean="0"/>
              <a:t>7</a:t>
            </a:fld>
            <a:endParaRPr lang="en-GB"/>
          </a:p>
        </p:txBody>
      </p:sp>
    </p:spTree>
    <p:extLst>
      <p:ext uri="{BB962C8B-B14F-4D97-AF65-F5344CB8AC3E}">
        <p14:creationId xmlns:p14="http://schemas.microsoft.com/office/powerpoint/2010/main" val="1216698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could get the equivalent amount of drinks in 25 small bottles, again the waste difference is huge! Cardboard cover holding the drinks together and the plastic bottles. Can this packaging be recycled?</a:t>
            </a:r>
            <a:endParaRPr lang="en-GB" dirty="0"/>
          </a:p>
        </p:txBody>
      </p:sp>
      <p:sp>
        <p:nvSpPr>
          <p:cNvPr id="4" name="Slide Number Placeholder 3"/>
          <p:cNvSpPr>
            <a:spLocks noGrp="1"/>
          </p:cNvSpPr>
          <p:nvPr>
            <p:ph type="sldNum" sz="quarter" idx="10"/>
          </p:nvPr>
        </p:nvSpPr>
        <p:spPr/>
        <p:txBody>
          <a:bodyPr/>
          <a:lstStyle/>
          <a:p>
            <a:fld id="{1FBF3CD2-C242-451D-9ABC-91CD404C493E}" type="slidenum">
              <a:rPr lang="en-GB" smtClean="0"/>
              <a:t>8</a:t>
            </a:fld>
            <a:endParaRPr lang="en-GB"/>
          </a:p>
        </p:txBody>
      </p:sp>
    </p:spTree>
    <p:extLst>
      <p:ext uri="{BB962C8B-B14F-4D97-AF65-F5344CB8AC3E}">
        <p14:creationId xmlns:p14="http://schemas.microsoft.com/office/powerpoint/2010/main" val="3712845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How many jelly's could you make out of the jelly block and put into small reusable containers? </a:t>
            </a:r>
            <a:r>
              <a:rPr lang="en-GB" smtClean="0"/>
              <a:t>Would this reduce</a:t>
            </a:r>
            <a:r>
              <a:rPr lang="en-GB" baseline="0" smtClean="0"/>
              <a:t> </a:t>
            </a:r>
            <a:r>
              <a:rPr lang="en-GB" baseline="0" dirty="0" smtClean="0"/>
              <a:t>the amount </a:t>
            </a:r>
            <a:r>
              <a:rPr lang="en-GB" baseline="0" smtClean="0"/>
              <a:t>of packaging?</a:t>
            </a:r>
            <a:endParaRPr lang="en-GB" dirty="0" smtClean="0"/>
          </a:p>
          <a:p>
            <a:endParaRPr lang="en-GB" dirty="0"/>
          </a:p>
        </p:txBody>
      </p:sp>
      <p:sp>
        <p:nvSpPr>
          <p:cNvPr id="4" name="Slide Number Placeholder 3"/>
          <p:cNvSpPr>
            <a:spLocks noGrp="1"/>
          </p:cNvSpPr>
          <p:nvPr>
            <p:ph type="sldNum" sz="quarter" idx="10"/>
          </p:nvPr>
        </p:nvSpPr>
        <p:spPr/>
        <p:txBody>
          <a:bodyPr/>
          <a:lstStyle/>
          <a:p>
            <a:fld id="{1FBF3CD2-C242-451D-9ABC-91CD404C493E}" type="slidenum">
              <a:rPr lang="en-GB" smtClean="0"/>
              <a:t>9</a:t>
            </a:fld>
            <a:endParaRPr lang="en-GB"/>
          </a:p>
        </p:txBody>
      </p:sp>
    </p:spTree>
    <p:extLst>
      <p:ext uri="{BB962C8B-B14F-4D97-AF65-F5344CB8AC3E}">
        <p14:creationId xmlns:p14="http://schemas.microsoft.com/office/powerpoint/2010/main" val="1375952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Have a look at the photo and see if you can work out what</a:t>
            </a:r>
            <a:r>
              <a:rPr lang="en-GB" baseline="0" dirty="0" smtClean="0"/>
              <a:t> materials have been re-used?</a:t>
            </a:r>
            <a:endParaRPr lang="en-GB" dirty="0"/>
          </a:p>
        </p:txBody>
      </p:sp>
      <p:sp>
        <p:nvSpPr>
          <p:cNvPr id="4" name="Slide Number Placeholder 3"/>
          <p:cNvSpPr>
            <a:spLocks noGrp="1"/>
          </p:cNvSpPr>
          <p:nvPr>
            <p:ph type="sldNum" sz="quarter" idx="10"/>
          </p:nvPr>
        </p:nvSpPr>
        <p:spPr/>
        <p:txBody>
          <a:bodyPr/>
          <a:lstStyle/>
          <a:p>
            <a:fld id="{1FBF3CD2-C242-451D-9ABC-91CD404C493E}" type="slidenum">
              <a:rPr lang="en-GB" smtClean="0"/>
              <a:t>10</a:t>
            </a:fld>
            <a:endParaRPr lang="en-GB"/>
          </a:p>
        </p:txBody>
      </p:sp>
    </p:spTree>
    <p:extLst>
      <p:ext uri="{BB962C8B-B14F-4D97-AF65-F5344CB8AC3E}">
        <p14:creationId xmlns:p14="http://schemas.microsoft.com/office/powerpoint/2010/main" val="33664576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Black pencil case made from old tyres,</a:t>
            </a:r>
          </a:p>
          <a:p>
            <a:r>
              <a:rPr lang="en-GB" dirty="0" smtClean="0"/>
              <a:t>Green</a:t>
            </a:r>
            <a:r>
              <a:rPr lang="en-GB" baseline="0" dirty="0" smtClean="0"/>
              <a:t> glass bottle heated and squashed flat,</a:t>
            </a:r>
          </a:p>
          <a:p>
            <a:r>
              <a:rPr lang="en-GB" baseline="0" dirty="0" smtClean="0"/>
              <a:t>Glass beads made into a bracelet,</a:t>
            </a:r>
          </a:p>
          <a:p>
            <a:r>
              <a:rPr lang="en-GB" baseline="0" dirty="0" smtClean="0"/>
              <a:t>Little purple note book made from recycled plastic and recycled paper.</a:t>
            </a:r>
          </a:p>
          <a:p>
            <a:r>
              <a:rPr lang="en-GB" baseline="0" dirty="0" smtClean="0"/>
              <a:t>Small square cup mats – made from recycled and melted yoghurt pots.</a:t>
            </a:r>
          </a:p>
          <a:p>
            <a:r>
              <a:rPr lang="en-GB" baseline="0" dirty="0" smtClean="0"/>
              <a:t>Heart shape made from recycled magazine pages folded up and glued together.</a:t>
            </a:r>
          </a:p>
          <a:p>
            <a:endParaRPr lang="en-GB" dirty="0"/>
          </a:p>
        </p:txBody>
      </p:sp>
      <p:sp>
        <p:nvSpPr>
          <p:cNvPr id="4" name="Slide Number Placeholder 3"/>
          <p:cNvSpPr>
            <a:spLocks noGrp="1"/>
          </p:cNvSpPr>
          <p:nvPr>
            <p:ph type="sldNum" sz="quarter" idx="10"/>
          </p:nvPr>
        </p:nvSpPr>
        <p:spPr/>
        <p:txBody>
          <a:bodyPr/>
          <a:lstStyle/>
          <a:p>
            <a:fld id="{1FBF3CD2-C242-451D-9ABC-91CD404C493E}" type="slidenum">
              <a:rPr lang="en-GB" smtClean="0"/>
              <a:t>11</a:t>
            </a:fld>
            <a:endParaRPr lang="en-GB"/>
          </a:p>
        </p:txBody>
      </p:sp>
    </p:spTree>
    <p:extLst>
      <p:ext uri="{BB962C8B-B14F-4D97-AF65-F5344CB8AC3E}">
        <p14:creationId xmlns:p14="http://schemas.microsoft.com/office/powerpoint/2010/main" val="2863908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0D16C6E-67DE-4BE5-9FA5-D159482C89EB}"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96B62-EAAB-4D43-93C0-5168C05B4705}" type="slidenum">
              <a:rPr lang="en-GB" smtClean="0"/>
              <a:t>‹#›</a:t>
            </a:fld>
            <a:endParaRPr lang="en-GB"/>
          </a:p>
        </p:txBody>
      </p:sp>
    </p:spTree>
    <p:extLst>
      <p:ext uri="{BB962C8B-B14F-4D97-AF65-F5344CB8AC3E}">
        <p14:creationId xmlns:p14="http://schemas.microsoft.com/office/powerpoint/2010/main" val="2213557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D16C6E-67DE-4BE5-9FA5-D159482C89EB}"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96B62-EAAB-4D43-93C0-5168C05B4705}" type="slidenum">
              <a:rPr lang="en-GB" smtClean="0"/>
              <a:t>‹#›</a:t>
            </a:fld>
            <a:endParaRPr lang="en-GB"/>
          </a:p>
        </p:txBody>
      </p:sp>
    </p:spTree>
    <p:extLst>
      <p:ext uri="{BB962C8B-B14F-4D97-AF65-F5344CB8AC3E}">
        <p14:creationId xmlns:p14="http://schemas.microsoft.com/office/powerpoint/2010/main" val="3500735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D16C6E-67DE-4BE5-9FA5-D159482C89EB}"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96B62-EAAB-4D43-93C0-5168C05B4705}" type="slidenum">
              <a:rPr lang="en-GB" smtClean="0"/>
              <a:t>‹#›</a:t>
            </a:fld>
            <a:endParaRPr lang="en-GB"/>
          </a:p>
        </p:txBody>
      </p:sp>
    </p:spTree>
    <p:extLst>
      <p:ext uri="{BB962C8B-B14F-4D97-AF65-F5344CB8AC3E}">
        <p14:creationId xmlns:p14="http://schemas.microsoft.com/office/powerpoint/2010/main" val="2212016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D16C6E-67DE-4BE5-9FA5-D159482C89EB}"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96B62-EAAB-4D43-93C0-5168C05B4705}" type="slidenum">
              <a:rPr lang="en-GB" smtClean="0"/>
              <a:t>‹#›</a:t>
            </a:fld>
            <a:endParaRPr lang="en-GB"/>
          </a:p>
        </p:txBody>
      </p:sp>
    </p:spTree>
    <p:extLst>
      <p:ext uri="{BB962C8B-B14F-4D97-AF65-F5344CB8AC3E}">
        <p14:creationId xmlns:p14="http://schemas.microsoft.com/office/powerpoint/2010/main" val="3326117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D16C6E-67DE-4BE5-9FA5-D159482C89EB}" type="datetimeFigureOut">
              <a:rPr lang="en-GB" smtClean="0"/>
              <a:t>05/12/2018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796B62-EAAB-4D43-93C0-5168C05B4705}" type="slidenum">
              <a:rPr lang="en-GB" smtClean="0"/>
              <a:t>‹#›</a:t>
            </a:fld>
            <a:endParaRPr lang="en-GB"/>
          </a:p>
        </p:txBody>
      </p:sp>
    </p:spTree>
    <p:extLst>
      <p:ext uri="{BB962C8B-B14F-4D97-AF65-F5344CB8AC3E}">
        <p14:creationId xmlns:p14="http://schemas.microsoft.com/office/powerpoint/2010/main" val="3662799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0D16C6E-67DE-4BE5-9FA5-D159482C89EB}" type="datetimeFigureOut">
              <a:rPr lang="en-GB" smtClean="0"/>
              <a:t>05/12/2018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796B62-EAAB-4D43-93C0-5168C05B4705}" type="slidenum">
              <a:rPr lang="en-GB" smtClean="0"/>
              <a:t>‹#›</a:t>
            </a:fld>
            <a:endParaRPr lang="en-GB"/>
          </a:p>
        </p:txBody>
      </p:sp>
    </p:spTree>
    <p:extLst>
      <p:ext uri="{BB962C8B-B14F-4D97-AF65-F5344CB8AC3E}">
        <p14:creationId xmlns:p14="http://schemas.microsoft.com/office/powerpoint/2010/main" val="1369581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0D16C6E-67DE-4BE5-9FA5-D159482C89EB}" type="datetimeFigureOut">
              <a:rPr lang="en-GB" smtClean="0"/>
              <a:t>05/12/2018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796B62-EAAB-4D43-93C0-5168C05B4705}" type="slidenum">
              <a:rPr lang="en-GB" smtClean="0"/>
              <a:t>‹#›</a:t>
            </a:fld>
            <a:endParaRPr lang="en-GB"/>
          </a:p>
        </p:txBody>
      </p:sp>
    </p:spTree>
    <p:extLst>
      <p:ext uri="{BB962C8B-B14F-4D97-AF65-F5344CB8AC3E}">
        <p14:creationId xmlns:p14="http://schemas.microsoft.com/office/powerpoint/2010/main" val="168985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0D16C6E-67DE-4BE5-9FA5-D159482C89EB}" type="datetimeFigureOut">
              <a:rPr lang="en-GB" smtClean="0"/>
              <a:t>05/12/2018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796B62-EAAB-4D43-93C0-5168C05B4705}" type="slidenum">
              <a:rPr lang="en-GB" smtClean="0"/>
              <a:t>‹#›</a:t>
            </a:fld>
            <a:endParaRPr lang="en-GB"/>
          </a:p>
        </p:txBody>
      </p:sp>
    </p:spTree>
    <p:extLst>
      <p:ext uri="{BB962C8B-B14F-4D97-AF65-F5344CB8AC3E}">
        <p14:creationId xmlns:p14="http://schemas.microsoft.com/office/powerpoint/2010/main" val="342519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16C6E-67DE-4BE5-9FA5-D159482C89EB}" type="datetimeFigureOut">
              <a:rPr lang="en-GB" smtClean="0"/>
              <a:t>05/12/2018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796B62-EAAB-4D43-93C0-5168C05B4705}" type="slidenum">
              <a:rPr lang="en-GB" smtClean="0"/>
              <a:t>‹#›</a:t>
            </a:fld>
            <a:endParaRPr lang="en-GB"/>
          </a:p>
        </p:txBody>
      </p:sp>
    </p:spTree>
    <p:extLst>
      <p:ext uri="{BB962C8B-B14F-4D97-AF65-F5344CB8AC3E}">
        <p14:creationId xmlns:p14="http://schemas.microsoft.com/office/powerpoint/2010/main" val="2214094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D16C6E-67DE-4BE5-9FA5-D159482C89EB}" type="datetimeFigureOut">
              <a:rPr lang="en-GB" smtClean="0"/>
              <a:t>05/12/2018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796B62-EAAB-4D43-93C0-5168C05B4705}" type="slidenum">
              <a:rPr lang="en-GB" smtClean="0"/>
              <a:t>‹#›</a:t>
            </a:fld>
            <a:endParaRPr lang="en-GB"/>
          </a:p>
        </p:txBody>
      </p:sp>
    </p:spTree>
    <p:extLst>
      <p:ext uri="{BB962C8B-B14F-4D97-AF65-F5344CB8AC3E}">
        <p14:creationId xmlns:p14="http://schemas.microsoft.com/office/powerpoint/2010/main" val="1834070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D16C6E-67DE-4BE5-9FA5-D159482C89EB}" type="datetimeFigureOut">
              <a:rPr lang="en-GB" smtClean="0"/>
              <a:t>05/12/2018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796B62-EAAB-4D43-93C0-5168C05B4705}" type="slidenum">
              <a:rPr lang="en-GB" smtClean="0"/>
              <a:t>‹#›</a:t>
            </a:fld>
            <a:endParaRPr lang="en-GB"/>
          </a:p>
        </p:txBody>
      </p:sp>
    </p:spTree>
    <p:extLst>
      <p:ext uri="{BB962C8B-B14F-4D97-AF65-F5344CB8AC3E}">
        <p14:creationId xmlns:p14="http://schemas.microsoft.com/office/powerpoint/2010/main" val="2278235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16C6E-67DE-4BE5-9FA5-D159482C89EB}" type="datetimeFigureOut">
              <a:rPr lang="en-GB" smtClean="0"/>
              <a:t>05/12/2018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96B62-EAAB-4D43-93C0-5168C05B4705}" type="slidenum">
              <a:rPr lang="en-GB" smtClean="0"/>
              <a:t>‹#›</a:t>
            </a:fld>
            <a:endParaRPr lang="en-GB"/>
          </a:p>
        </p:txBody>
      </p:sp>
    </p:spTree>
    <p:extLst>
      <p:ext uri="{BB962C8B-B14F-4D97-AF65-F5344CB8AC3E}">
        <p14:creationId xmlns:p14="http://schemas.microsoft.com/office/powerpoint/2010/main" val="518443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8.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3 Snopes" panose="02000503000000020004" pitchFamily="2" charset="0"/>
              </a:rPr>
              <a:t>The Waste Hierarchy</a:t>
            </a:r>
            <a:endParaRPr lang="en-GB" dirty="0">
              <a:latin typeface="3 Snopes" panose="02000503000000020004" pitchFamily="2" charset="0"/>
            </a:endParaRPr>
          </a:p>
        </p:txBody>
      </p:sp>
      <p:sp>
        <p:nvSpPr>
          <p:cNvPr id="3" name="Content Placeholder 2"/>
          <p:cNvSpPr>
            <a:spLocks noGrp="1"/>
          </p:cNvSpPr>
          <p:nvPr>
            <p:ph idx="1"/>
          </p:nvPr>
        </p:nvSpPr>
        <p:spPr>
          <a:xfrm>
            <a:off x="971600" y="1556792"/>
            <a:ext cx="7128792" cy="4525963"/>
          </a:xfrm>
        </p:spPr>
        <p:txBody>
          <a:bodyPr>
            <a:noAutofit/>
          </a:bodyPr>
          <a:lstStyle/>
          <a:p>
            <a:pPr marL="0" indent="0">
              <a:buNone/>
            </a:pPr>
            <a:r>
              <a:rPr lang="en-GB" b="1" dirty="0" smtClean="0">
                <a:solidFill>
                  <a:srgbClr val="A62890"/>
                </a:solidFill>
                <a:latin typeface="KG Neatly Printed" panose="02000506000000020003" pitchFamily="2" charset="0"/>
              </a:rPr>
              <a:t>Most favoured option</a:t>
            </a:r>
          </a:p>
          <a:p>
            <a:pPr marL="0" indent="0">
              <a:buNone/>
            </a:pPr>
            <a:endParaRPr lang="en-GB" sz="2400" dirty="0" smtClean="0">
              <a:latin typeface="KG Neatly Printed" panose="02000506000000020003" pitchFamily="2" charset="0"/>
            </a:endParaRPr>
          </a:p>
          <a:p>
            <a:pPr marL="0" indent="0">
              <a:buNone/>
            </a:pPr>
            <a:r>
              <a:rPr lang="en-GB" b="1" dirty="0" smtClean="0">
                <a:latin typeface="KG Neatly Printed" panose="02000506000000020003" pitchFamily="2" charset="0"/>
              </a:rPr>
              <a:t>Reduce</a:t>
            </a:r>
            <a:r>
              <a:rPr lang="en-GB" dirty="0" smtClean="0">
                <a:latin typeface="KG Neatly Printed" panose="02000506000000020003" pitchFamily="2" charset="0"/>
              </a:rPr>
              <a:t> – lowering the amount of waste produced</a:t>
            </a:r>
          </a:p>
          <a:p>
            <a:pPr marL="0" indent="0">
              <a:buNone/>
            </a:pPr>
            <a:r>
              <a:rPr lang="en-GB" b="1" dirty="0" smtClean="0">
                <a:latin typeface="KG Neatly Printed" panose="02000506000000020003" pitchFamily="2" charset="0"/>
              </a:rPr>
              <a:t>Reuse</a:t>
            </a:r>
            <a:r>
              <a:rPr lang="en-GB" dirty="0" smtClean="0">
                <a:latin typeface="KG Neatly Printed" panose="02000506000000020003" pitchFamily="2" charset="0"/>
              </a:rPr>
              <a:t> – using materials repeatedly</a:t>
            </a:r>
          </a:p>
          <a:p>
            <a:pPr marL="0" indent="0">
              <a:buNone/>
            </a:pPr>
            <a:r>
              <a:rPr lang="en-GB" b="1" dirty="0" smtClean="0">
                <a:latin typeface="KG Neatly Printed" panose="02000506000000020003" pitchFamily="2" charset="0"/>
              </a:rPr>
              <a:t>Recycle</a:t>
            </a:r>
            <a:r>
              <a:rPr lang="en-GB" dirty="0" smtClean="0">
                <a:latin typeface="KG Neatly Printed" panose="02000506000000020003" pitchFamily="2" charset="0"/>
              </a:rPr>
              <a:t> – using materials to make new products</a:t>
            </a:r>
          </a:p>
          <a:p>
            <a:pPr marL="0" indent="0">
              <a:buNone/>
            </a:pPr>
            <a:r>
              <a:rPr lang="en-GB" b="1" dirty="0" smtClean="0">
                <a:latin typeface="KG Neatly Printed" panose="02000506000000020003" pitchFamily="2" charset="0"/>
              </a:rPr>
              <a:t>Recovery</a:t>
            </a:r>
            <a:r>
              <a:rPr lang="en-GB" dirty="0" smtClean="0">
                <a:latin typeface="KG Neatly Printed" panose="02000506000000020003" pitchFamily="2" charset="0"/>
              </a:rPr>
              <a:t> – recovering energy from waste</a:t>
            </a:r>
          </a:p>
          <a:p>
            <a:pPr marL="0" indent="0">
              <a:buNone/>
            </a:pPr>
            <a:r>
              <a:rPr lang="en-GB" b="1" dirty="0" smtClean="0">
                <a:latin typeface="KG Neatly Printed" panose="02000506000000020003" pitchFamily="2" charset="0"/>
              </a:rPr>
              <a:t>Landfill</a:t>
            </a:r>
            <a:r>
              <a:rPr lang="en-GB" dirty="0" smtClean="0">
                <a:latin typeface="KG Neatly Printed" panose="02000506000000020003" pitchFamily="2" charset="0"/>
              </a:rPr>
              <a:t> – safe disposal of waste to landfill</a:t>
            </a:r>
          </a:p>
          <a:p>
            <a:pPr marL="0" indent="0">
              <a:buNone/>
            </a:pPr>
            <a:endParaRPr lang="en-GB" sz="2400" dirty="0" smtClean="0">
              <a:latin typeface="KG Neatly Printed" panose="02000506000000020003" pitchFamily="2" charset="0"/>
            </a:endParaRPr>
          </a:p>
          <a:p>
            <a:pPr marL="0" indent="0">
              <a:buNone/>
            </a:pPr>
            <a:r>
              <a:rPr lang="en-GB" b="1" dirty="0" smtClean="0">
                <a:solidFill>
                  <a:srgbClr val="A62890"/>
                </a:solidFill>
                <a:latin typeface="KG Neatly Printed" panose="02000506000000020003" pitchFamily="2" charset="0"/>
              </a:rPr>
              <a:t>Least favoured option</a:t>
            </a:r>
            <a:endParaRPr lang="en-GB" b="1" dirty="0">
              <a:solidFill>
                <a:srgbClr val="A62890"/>
              </a:solidFill>
              <a:latin typeface="KG Neatly Printed" panose="02000506000000020003" pitchFamily="2" charset="0"/>
            </a:endParaRPr>
          </a:p>
        </p:txBody>
      </p:sp>
      <p:sp>
        <p:nvSpPr>
          <p:cNvPr id="5" name="Down Arrow 4"/>
          <p:cNvSpPr/>
          <p:nvPr/>
        </p:nvSpPr>
        <p:spPr>
          <a:xfrm>
            <a:off x="4174948" y="5517232"/>
            <a:ext cx="504056" cy="936104"/>
          </a:xfrm>
          <a:prstGeom prst="downArrow">
            <a:avLst/>
          </a:prstGeom>
          <a:solidFill>
            <a:srgbClr val="3357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own Arrow 5"/>
          <p:cNvSpPr/>
          <p:nvPr/>
        </p:nvSpPr>
        <p:spPr>
          <a:xfrm rot="10800000">
            <a:off x="4139952" y="1628800"/>
            <a:ext cx="504056" cy="936104"/>
          </a:xfrm>
          <a:prstGeom prst="downArrow">
            <a:avLst/>
          </a:prstGeom>
          <a:solidFill>
            <a:srgbClr val="3357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39849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latin typeface="3 Snopes" panose="02000503000000020004" pitchFamily="2" charset="0"/>
              </a:rPr>
              <a:t>Reuseable</a:t>
            </a:r>
            <a:r>
              <a:rPr lang="en-GB" dirty="0" smtClean="0">
                <a:latin typeface="3 Snopes" panose="02000503000000020004" pitchFamily="2" charset="0"/>
              </a:rPr>
              <a:t> items</a:t>
            </a:r>
            <a:endParaRPr lang="en-GB" dirty="0">
              <a:latin typeface="3 Snopes" panose="02000503000000020004" pitchFamily="2" charset="0"/>
            </a:endParaRPr>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1172008" y="1600200"/>
            <a:ext cx="6799983" cy="452596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777176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3 Snopes" panose="02000503000000020004" pitchFamily="2" charset="0"/>
              </a:rPr>
              <a:t>Reused items</a:t>
            </a:r>
            <a:endParaRPr lang="en-GB" dirty="0">
              <a:latin typeface="3 Snopes" panose="02000503000000020004" pitchFamily="2" charset="0"/>
            </a:endParaRPr>
          </a:p>
        </p:txBody>
      </p:sp>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1172008" y="1600200"/>
            <a:ext cx="6799983" cy="452596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868370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755576" y="764704"/>
            <a:ext cx="7897696" cy="5256584"/>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34367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6">
                    <a:lumMod val="75000"/>
                  </a:schemeClr>
                </a:solidFill>
                <a:latin typeface="3 Snopes" panose="02000503000000020004" pitchFamily="2" charset="0"/>
              </a:rPr>
              <a:t>Gold award</a:t>
            </a:r>
            <a:endParaRPr lang="en-GB" dirty="0">
              <a:solidFill>
                <a:schemeClr val="accent6">
                  <a:lumMod val="75000"/>
                </a:schemeClr>
              </a:solidFill>
              <a:latin typeface="3 Snopes" panose="02000503000000020004" pitchFamily="2" charset="0"/>
            </a:endParaRPr>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115616" y="2287947"/>
            <a:ext cx="3240360" cy="4320479"/>
          </a:xfrm>
          <a:prstGeom prst="rect">
            <a:avLst/>
          </a:prstGeom>
          <a:ln>
            <a:noFill/>
          </a:ln>
          <a:effectLst>
            <a:outerShdw blurRad="190500" algn="tl" rotWithShape="0">
              <a:srgbClr val="000000">
                <a:alpha val="70000"/>
              </a:srgbClr>
            </a:outerShdw>
          </a:effectLst>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60032" y="2270109"/>
            <a:ext cx="3256973" cy="4342631"/>
          </a:xfrm>
          <a:prstGeom prst="rect">
            <a:avLst/>
          </a:prstGeom>
          <a:ln>
            <a:noFill/>
          </a:ln>
          <a:effectLst>
            <a:outerShdw blurRad="190500" algn="tl" rotWithShape="0">
              <a:srgbClr val="000000">
                <a:alpha val="70000"/>
              </a:srgbClr>
            </a:outerShdw>
          </a:effectLst>
        </p:spPr>
      </p:pic>
      <p:sp>
        <p:nvSpPr>
          <p:cNvPr id="6" name="TextBox 5"/>
          <p:cNvSpPr txBox="1"/>
          <p:nvPr/>
        </p:nvSpPr>
        <p:spPr>
          <a:xfrm>
            <a:off x="467544" y="1340767"/>
            <a:ext cx="8064896" cy="646331"/>
          </a:xfrm>
          <a:prstGeom prst="rect">
            <a:avLst/>
          </a:prstGeom>
          <a:noFill/>
        </p:spPr>
        <p:txBody>
          <a:bodyPr wrap="square" rtlCol="0">
            <a:spAutoFit/>
          </a:bodyPr>
          <a:lstStyle/>
          <a:p>
            <a:pPr algn="ctr"/>
            <a:r>
              <a:rPr lang="en-GB" sz="3600" b="1" dirty="0" smtClean="0">
                <a:latin typeface="KG Neatly Printed" panose="02000506000000020003" pitchFamily="2" charset="0"/>
              </a:rPr>
              <a:t>Weighing waste bags</a:t>
            </a:r>
            <a:endParaRPr lang="en-GB" sz="3600" b="1" dirty="0">
              <a:latin typeface="KG Neatly Printed" panose="02000506000000020003" pitchFamily="2" charset="0"/>
            </a:endParaRPr>
          </a:p>
        </p:txBody>
      </p:sp>
    </p:spTree>
    <p:extLst>
      <p:ext uri="{BB962C8B-B14F-4D97-AF65-F5344CB8AC3E}">
        <p14:creationId xmlns:p14="http://schemas.microsoft.com/office/powerpoint/2010/main" val="2244126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3 Snopes" panose="02000503000000020004" pitchFamily="2" charset="0"/>
              </a:rPr>
              <a:t>The 4 </a:t>
            </a:r>
            <a:r>
              <a:rPr lang="en-GB" dirty="0" err="1" smtClean="0">
                <a:latin typeface="3 Snopes" panose="02000503000000020004" pitchFamily="2" charset="0"/>
              </a:rPr>
              <a:t>Rs</a:t>
            </a:r>
            <a:r>
              <a:rPr lang="en-GB" dirty="0" smtClean="0">
                <a:latin typeface="3 Snopes" panose="02000503000000020004" pitchFamily="2" charset="0"/>
              </a:rPr>
              <a:t> Waste Hierarchy</a:t>
            </a:r>
            <a:endParaRPr lang="en-GB" dirty="0">
              <a:latin typeface="3 Snopes" panose="02000503000000020004" pitchFamily="2" charset="0"/>
            </a:endParaRPr>
          </a:p>
        </p:txBody>
      </p:sp>
      <p:sp>
        <p:nvSpPr>
          <p:cNvPr id="3" name="Content Placeholder 2"/>
          <p:cNvSpPr>
            <a:spLocks noGrp="1"/>
          </p:cNvSpPr>
          <p:nvPr>
            <p:ph idx="1"/>
          </p:nvPr>
        </p:nvSpPr>
        <p:spPr>
          <a:xfrm>
            <a:off x="4644008" y="1744493"/>
            <a:ext cx="3168352" cy="4525963"/>
          </a:xfrm>
        </p:spPr>
        <p:txBody>
          <a:bodyPr>
            <a:normAutofit/>
          </a:bodyPr>
          <a:lstStyle/>
          <a:p>
            <a:pPr marL="0" indent="0">
              <a:buNone/>
            </a:pPr>
            <a:r>
              <a:rPr lang="en-GB" sz="6000" dirty="0" smtClean="0">
                <a:latin typeface="KG Neatly Printed" panose="02000506000000020003" pitchFamily="2" charset="0"/>
              </a:rPr>
              <a:t>Reduce</a:t>
            </a:r>
          </a:p>
          <a:p>
            <a:pPr marL="0" indent="0">
              <a:buNone/>
            </a:pPr>
            <a:r>
              <a:rPr lang="en-GB" sz="6000" dirty="0" smtClean="0">
                <a:latin typeface="KG Neatly Printed" panose="02000506000000020003" pitchFamily="2" charset="0"/>
              </a:rPr>
              <a:t>	Refuse</a:t>
            </a:r>
          </a:p>
          <a:p>
            <a:pPr marL="0" indent="0">
              <a:buNone/>
            </a:pPr>
            <a:r>
              <a:rPr lang="en-GB" sz="6000" dirty="0" smtClean="0">
                <a:latin typeface="KG Neatly Printed" panose="02000506000000020003" pitchFamily="2" charset="0"/>
              </a:rPr>
              <a:t>Reuse</a:t>
            </a:r>
          </a:p>
          <a:p>
            <a:pPr marL="0" indent="0">
              <a:buNone/>
            </a:pPr>
            <a:r>
              <a:rPr lang="en-GB" sz="6000" dirty="0" smtClean="0">
                <a:latin typeface="KG Neatly Printed" panose="02000506000000020003" pitchFamily="2" charset="0"/>
              </a:rPr>
              <a:t>Recycle</a:t>
            </a:r>
            <a:endParaRPr lang="en-GB" sz="6000" dirty="0">
              <a:latin typeface="KG Neatly Printed" panose="02000506000000020003" pitchFamily="2" charset="0"/>
            </a:endParaRPr>
          </a:p>
        </p:txBody>
      </p:sp>
      <p:sp>
        <p:nvSpPr>
          <p:cNvPr id="4" name="Content Placeholder 2"/>
          <p:cNvSpPr txBox="1">
            <a:spLocks/>
          </p:cNvSpPr>
          <p:nvPr/>
        </p:nvSpPr>
        <p:spPr>
          <a:xfrm>
            <a:off x="822970" y="1880887"/>
            <a:ext cx="2376264" cy="442843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3000" dirty="0" smtClean="0">
                <a:latin typeface="3 Snopes" panose="02000503000000020004" pitchFamily="2" charset="0"/>
              </a:rPr>
              <a:t>Most favoured option</a:t>
            </a:r>
          </a:p>
          <a:p>
            <a:pPr marL="0" indent="0">
              <a:buFont typeface="Arial" panose="020B0604020202020204" pitchFamily="34" charset="0"/>
              <a:buNone/>
            </a:pPr>
            <a:endParaRPr lang="en-GB" sz="5400" dirty="0">
              <a:latin typeface="KG Neatly Printed" panose="02000506000000020003" pitchFamily="2" charset="0"/>
            </a:endParaRPr>
          </a:p>
          <a:p>
            <a:pPr marL="0" indent="0">
              <a:buFont typeface="Arial" panose="020B0604020202020204" pitchFamily="34" charset="0"/>
              <a:buNone/>
            </a:pPr>
            <a:endParaRPr lang="en-GB" sz="5400" dirty="0" smtClean="0">
              <a:latin typeface="KG Neatly Printed" panose="02000506000000020003" pitchFamily="2" charset="0"/>
            </a:endParaRPr>
          </a:p>
          <a:p>
            <a:pPr marL="0" indent="0">
              <a:buFont typeface="Arial" panose="020B0604020202020204" pitchFamily="34" charset="0"/>
              <a:buNone/>
            </a:pPr>
            <a:r>
              <a:rPr lang="en-GB" sz="3000" dirty="0" smtClean="0">
                <a:latin typeface="3 Snopes" panose="02000503000000020004" pitchFamily="2" charset="0"/>
              </a:rPr>
              <a:t>Least favoured option</a:t>
            </a:r>
            <a:endParaRPr lang="en-GB" sz="3000" dirty="0">
              <a:latin typeface="3 Snopes" panose="02000503000000020004" pitchFamily="2" charset="0"/>
            </a:endParaRPr>
          </a:p>
        </p:txBody>
      </p:sp>
      <p:sp>
        <p:nvSpPr>
          <p:cNvPr id="5" name="Down Arrow 4"/>
          <p:cNvSpPr/>
          <p:nvPr/>
        </p:nvSpPr>
        <p:spPr>
          <a:xfrm>
            <a:off x="3347864" y="1988840"/>
            <a:ext cx="504056" cy="3888432"/>
          </a:xfrm>
          <a:prstGeom prst="downArrow">
            <a:avLst/>
          </a:prstGeom>
          <a:solidFill>
            <a:srgbClr val="3357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Bent Arrow 5"/>
          <p:cNvSpPr/>
          <p:nvPr/>
        </p:nvSpPr>
        <p:spPr>
          <a:xfrm rot="10800000" flipH="1">
            <a:off x="4788024" y="2813850"/>
            <a:ext cx="720080" cy="504056"/>
          </a:xfrm>
          <a:prstGeom prst="bentArrow">
            <a:avLst/>
          </a:prstGeom>
          <a:solidFill>
            <a:srgbClr val="A628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586923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latin typeface="3 Snopes" panose="02000503000000020004" pitchFamily="2" charset="0"/>
              </a:rPr>
              <a:t>Lunchbox waste challenge</a:t>
            </a:r>
            <a:endParaRPr lang="en-GB" sz="3600" dirty="0">
              <a:latin typeface="3 Snopes" panose="02000503000000020004"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5436" y="1412776"/>
            <a:ext cx="6915150" cy="4733925"/>
          </a:xfrm>
          <a:prstGeom prst="rect">
            <a:avLst/>
          </a:prstGeom>
        </p:spPr>
      </p:pic>
    </p:spTree>
    <p:extLst>
      <p:ext uri="{BB962C8B-B14F-4D97-AF65-F5344CB8AC3E}">
        <p14:creationId xmlns:p14="http://schemas.microsoft.com/office/powerpoint/2010/main" val="541421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en-GB" dirty="0" smtClean="0">
                <a:latin typeface="3 Snopes" panose="02000503000000020004" pitchFamily="2" charset="0"/>
              </a:rPr>
              <a:t>Waste-free </a:t>
            </a:r>
            <a:r>
              <a:rPr lang="en-GB" dirty="0">
                <a:latin typeface="3 Snopes" panose="02000503000000020004" pitchFamily="2" charset="0"/>
              </a:rPr>
              <a:t>l</a:t>
            </a:r>
            <a:r>
              <a:rPr lang="en-GB" dirty="0" smtClean="0">
                <a:latin typeface="3 Snopes" panose="02000503000000020004" pitchFamily="2" charset="0"/>
              </a:rPr>
              <a:t>unch</a:t>
            </a:r>
            <a:r>
              <a:rPr lang="en-GB" dirty="0" smtClean="0"/>
              <a:t/>
            </a:r>
            <a:br>
              <a:rPr lang="en-GB" dirty="0" smtClean="0"/>
            </a:br>
            <a:r>
              <a:rPr lang="en-GB" sz="6700" dirty="0" smtClean="0">
                <a:latin typeface="KG Neatly Printed" panose="02000506000000020003" pitchFamily="2" charset="0"/>
              </a:rPr>
              <a:t>Reducing waste</a:t>
            </a:r>
            <a:endParaRPr lang="en-GB" sz="6700" dirty="0">
              <a:latin typeface="KG Neatly Printed" panose="02000506000000020003"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9187" y="1935435"/>
            <a:ext cx="6905625" cy="4733925"/>
          </a:xfrm>
          <a:prstGeom prst="rect">
            <a:avLst/>
          </a:prstGeom>
        </p:spPr>
      </p:pic>
    </p:spTree>
    <p:extLst>
      <p:ext uri="{BB962C8B-B14F-4D97-AF65-F5344CB8AC3E}">
        <p14:creationId xmlns:p14="http://schemas.microsoft.com/office/powerpoint/2010/main" val="1853811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3826768" cy="3082925"/>
          </a:xfrm>
        </p:spPr>
        <p:txBody>
          <a:bodyPr>
            <a:normAutofit fontScale="90000"/>
          </a:bodyPr>
          <a:lstStyle/>
          <a:p>
            <a:r>
              <a:rPr lang="en-GB" dirty="0" smtClean="0">
                <a:latin typeface="3 Snopes" panose="02000503000000020004" pitchFamily="2" charset="0"/>
              </a:rPr>
              <a:t>Reducing waste through smart thinking</a:t>
            </a:r>
            <a:endParaRPr lang="en-GB" dirty="0">
              <a:latin typeface="3 Snopes" panose="02000503000000020004"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364982"/>
            <a:ext cx="3907536" cy="6254496"/>
          </a:xfrm>
          <a:prstGeom prst="rect">
            <a:avLst/>
          </a:prstGeom>
        </p:spPr>
      </p:pic>
    </p:spTree>
    <p:extLst>
      <p:ext uri="{BB962C8B-B14F-4D97-AF65-F5344CB8AC3E}">
        <p14:creationId xmlns:p14="http://schemas.microsoft.com/office/powerpoint/2010/main" val="2703165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normAutofit fontScale="90000"/>
          </a:bodyPr>
          <a:lstStyle/>
          <a:p>
            <a:r>
              <a:rPr lang="en-GB" sz="4000" dirty="0" smtClean="0">
                <a:latin typeface="3 Snopes" panose="02000503000000020004" pitchFamily="2" charset="0"/>
              </a:rPr>
              <a:t>Alternative product swap 1 </a:t>
            </a:r>
            <a:r>
              <a:rPr lang="en-GB" dirty="0" smtClean="0"/>
              <a:t/>
            </a:r>
            <a:br>
              <a:rPr lang="en-GB" dirty="0" smtClean="0"/>
            </a:br>
            <a:r>
              <a:rPr lang="en-GB" sz="6000" dirty="0" smtClean="0">
                <a:latin typeface="KG Neatly Printed" panose="02000506000000020003" pitchFamily="2" charset="0"/>
              </a:rPr>
              <a:t>… to reduce waste</a:t>
            </a:r>
            <a:endParaRPr lang="en-GB" sz="6000" dirty="0">
              <a:latin typeface="KG Neatly Printed" panose="02000506000000020003"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2936" y="1678738"/>
            <a:ext cx="6358128" cy="4913376"/>
          </a:xfrm>
          <a:prstGeom prst="rect">
            <a:avLst/>
          </a:prstGeom>
        </p:spPr>
      </p:pic>
    </p:spTree>
    <p:extLst>
      <p:ext uri="{BB962C8B-B14F-4D97-AF65-F5344CB8AC3E}">
        <p14:creationId xmlns:p14="http://schemas.microsoft.com/office/powerpoint/2010/main" val="399916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5312" y="765048"/>
            <a:ext cx="4913376" cy="5327904"/>
          </a:xfrm>
          <a:prstGeom prst="rect">
            <a:avLst/>
          </a:prstGeom>
        </p:spPr>
      </p:pic>
    </p:spTree>
    <p:extLst>
      <p:ext uri="{BB962C8B-B14F-4D97-AF65-F5344CB8AC3E}">
        <p14:creationId xmlns:p14="http://schemas.microsoft.com/office/powerpoint/2010/main" val="4229125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81666" y="973666"/>
            <a:ext cx="6180667" cy="4910667"/>
          </a:xfrm>
          <a:prstGeom prst="rect">
            <a:avLst/>
          </a:prstGeom>
        </p:spPr>
      </p:pic>
    </p:spTree>
    <p:extLst>
      <p:ext uri="{BB962C8B-B14F-4D97-AF65-F5344CB8AC3E}">
        <p14:creationId xmlns:p14="http://schemas.microsoft.com/office/powerpoint/2010/main" val="184057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latin typeface="3 Snopes" panose="02000503000000020004" pitchFamily="2" charset="0"/>
              </a:rPr>
              <a:t>Alternative product swap 2</a:t>
            </a:r>
            <a:endParaRPr lang="en-GB" sz="3600" dirty="0">
              <a:latin typeface="3 Snopes" panose="02000503000000020004" pitchFamily="2" charset="0"/>
            </a:endParaRPr>
          </a:p>
        </p:txBody>
      </p:sp>
      <p:pic>
        <p:nvPicPr>
          <p:cNvPr id="4" name="Content Placeholder 3"/>
          <p:cNvPicPr>
            <a:picLocks noGrp="1" noChangeAspect="1"/>
          </p:cNvPicPr>
          <p:nvPr>
            <p:ph idx="1"/>
          </p:nvPr>
        </p:nvPicPr>
        <p:blipFill rotWithShape="1">
          <a:blip r:embed="rId3" cstate="email">
            <a:extLst>
              <a:ext uri="{BEBA8EAE-BF5A-486C-A8C5-ECC9F3942E4B}">
                <a14:imgProps xmlns:a14="http://schemas.microsoft.com/office/drawing/2010/main">
                  <a14:imgLayer r:embed="rId4">
                    <a14:imgEffect>
                      <a14:brightnessContrast bright="20000"/>
                    </a14:imgEffect>
                  </a14:imgLayer>
                </a14:imgProps>
              </a:ext>
              <a:ext uri="{28A0092B-C50C-407E-A947-70E740481C1C}">
                <a14:useLocalDpi xmlns:a14="http://schemas.microsoft.com/office/drawing/2010/main"/>
              </a:ext>
            </a:extLst>
          </a:blip>
          <a:srcRect/>
          <a:stretch/>
        </p:blipFill>
        <p:spPr>
          <a:xfrm>
            <a:off x="380345" y="4005064"/>
            <a:ext cx="3584043" cy="2611148"/>
          </a:xfrm>
          <a:prstGeom prst="rect">
            <a:avLst/>
          </a:prstGeom>
          <a:ln>
            <a:noFill/>
          </a:ln>
          <a:effectLst>
            <a:outerShdw blurRad="190500" algn="tl" rotWithShape="0">
              <a:srgbClr val="000000">
                <a:alpha val="70000"/>
              </a:srgbClr>
            </a:outerShdw>
          </a:effectLst>
        </p:spPr>
      </p:pic>
      <p:pic>
        <p:nvPicPr>
          <p:cNvPr id="5" name="Picture 4"/>
          <p:cNvPicPr>
            <a:picLocks noChangeAspect="1"/>
          </p:cNvPicPr>
          <p:nvPr/>
        </p:nvPicPr>
        <p:blipFill rotWithShape="1">
          <a:blip r:embed="rId5" cstate="email">
            <a:extLst>
              <a:ext uri="{BEBA8EAE-BF5A-486C-A8C5-ECC9F3942E4B}">
                <a14:imgProps xmlns:a14="http://schemas.microsoft.com/office/drawing/2010/main">
                  <a14:imgLayer r:embed="rId6">
                    <a14:imgEffect>
                      <a14:brightnessContrast bright="20000" contrast="20000"/>
                    </a14:imgEffect>
                  </a14:imgLayer>
                </a14:imgProps>
              </a:ext>
              <a:ext uri="{28A0092B-C50C-407E-A947-70E740481C1C}">
                <a14:useLocalDpi xmlns:a14="http://schemas.microsoft.com/office/drawing/2010/main"/>
              </a:ext>
            </a:extLst>
          </a:blip>
          <a:srcRect/>
          <a:stretch/>
        </p:blipFill>
        <p:spPr>
          <a:xfrm>
            <a:off x="380345" y="1412776"/>
            <a:ext cx="3584043" cy="2431914"/>
          </a:xfrm>
          <a:prstGeom prst="rect">
            <a:avLst/>
          </a:prstGeom>
        </p:spPr>
      </p:pic>
      <p:sp>
        <p:nvSpPr>
          <p:cNvPr id="6" name="TextBox 5"/>
          <p:cNvSpPr txBox="1"/>
          <p:nvPr/>
        </p:nvSpPr>
        <p:spPr>
          <a:xfrm>
            <a:off x="4392255" y="1460165"/>
            <a:ext cx="4139952" cy="1200329"/>
          </a:xfrm>
          <a:prstGeom prst="rect">
            <a:avLst/>
          </a:prstGeom>
          <a:noFill/>
        </p:spPr>
        <p:txBody>
          <a:bodyPr wrap="square" rtlCol="0">
            <a:spAutoFit/>
          </a:bodyPr>
          <a:lstStyle/>
          <a:p>
            <a:r>
              <a:rPr lang="en-GB" sz="3600" b="1" dirty="0" smtClean="0">
                <a:latin typeface="KG Neatly Printed" panose="02000506000000020003" pitchFamily="2" charset="0"/>
              </a:rPr>
              <a:t>One block of jelly makes  568g or 1 pint of jelly.</a:t>
            </a:r>
            <a:endParaRPr lang="en-GB" sz="3600" b="1" dirty="0">
              <a:latin typeface="KG Neatly Printed" panose="02000506000000020003" pitchFamily="2" charset="0"/>
            </a:endParaRPr>
          </a:p>
        </p:txBody>
      </p:sp>
      <p:sp>
        <p:nvSpPr>
          <p:cNvPr id="7" name="TextBox 6"/>
          <p:cNvSpPr txBox="1"/>
          <p:nvPr/>
        </p:nvSpPr>
        <p:spPr>
          <a:xfrm>
            <a:off x="4539952" y="3429000"/>
            <a:ext cx="4208512" cy="2862322"/>
          </a:xfrm>
          <a:prstGeom prst="rect">
            <a:avLst/>
          </a:prstGeom>
          <a:noFill/>
        </p:spPr>
        <p:txBody>
          <a:bodyPr wrap="square" rtlCol="0">
            <a:spAutoFit/>
          </a:bodyPr>
          <a:lstStyle/>
          <a:p>
            <a:r>
              <a:rPr lang="en-GB" sz="3600" b="1" dirty="0" smtClean="0">
                <a:latin typeface="KG Neatly Printed" panose="02000506000000020003" pitchFamily="2" charset="0"/>
              </a:rPr>
              <a:t>A bought pot of jelly that’s ready to eat has 125g in it.</a:t>
            </a:r>
          </a:p>
          <a:p>
            <a:r>
              <a:rPr lang="en-GB" sz="3600" b="1" dirty="0" smtClean="0">
                <a:latin typeface="KG Neatly Printed" panose="02000506000000020003" pitchFamily="2" charset="0"/>
              </a:rPr>
              <a:t>How many jelly pots would a jelly block make?</a:t>
            </a:r>
          </a:p>
        </p:txBody>
      </p:sp>
    </p:spTree>
    <p:extLst>
      <p:ext uri="{BB962C8B-B14F-4D97-AF65-F5344CB8AC3E}">
        <p14:creationId xmlns:p14="http://schemas.microsoft.com/office/powerpoint/2010/main" val="414507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1170</TotalTime>
  <Words>462</Words>
  <Application>Microsoft Office PowerPoint</Application>
  <PresentationFormat>On-screen Show (4:3)</PresentationFormat>
  <Paragraphs>59</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Waste Hierarchy</vt:lpstr>
      <vt:lpstr>The 4 Rs Waste Hierarchy</vt:lpstr>
      <vt:lpstr>Lunchbox waste challenge</vt:lpstr>
      <vt:lpstr>Waste-free lunch Reducing waste</vt:lpstr>
      <vt:lpstr>Reducing waste through smart thinking</vt:lpstr>
      <vt:lpstr>Alternative product swap 1  … to reduce waste</vt:lpstr>
      <vt:lpstr>PowerPoint Presentation</vt:lpstr>
      <vt:lpstr>PowerPoint Presentation</vt:lpstr>
      <vt:lpstr>Alternative product swap 2</vt:lpstr>
      <vt:lpstr>Reuseable items</vt:lpstr>
      <vt:lpstr>Reused items</vt:lpstr>
      <vt:lpstr>PowerPoint Presentation</vt:lpstr>
      <vt:lpstr>Gold award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Katy Charlesworth</dc:creator>
  <cp:lastModifiedBy>Bradshaw, Judith</cp:lastModifiedBy>
  <cp:revision>37</cp:revision>
  <dcterms:created xsi:type="dcterms:W3CDTF">2018-08-12T19:07:25Z</dcterms:created>
  <dcterms:modified xsi:type="dcterms:W3CDTF">2018-12-05T16:24:17Z</dcterms:modified>
</cp:coreProperties>
</file>