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6"/>
  </p:notesMasterIdLst>
  <p:handoutMasterIdLst>
    <p:handoutMasterId r:id="rId37"/>
  </p:handoutMasterIdLst>
  <p:sldIdLst>
    <p:sldId id="258" r:id="rId5"/>
    <p:sldId id="384" r:id="rId6"/>
    <p:sldId id="319" r:id="rId7"/>
    <p:sldId id="354" r:id="rId8"/>
    <p:sldId id="393" r:id="rId9"/>
    <p:sldId id="388" r:id="rId10"/>
    <p:sldId id="390" r:id="rId11"/>
    <p:sldId id="391" r:id="rId12"/>
    <p:sldId id="409" r:id="rId13"/>
    <p:sldId id="412" r:id="rId14"/>
    <p:sldId id="417" r:id="rId15"/>
    <p:sldId id="413" r:id="rId16"/>
    <p:sldId id="414" r:id="rId17"/>
    <p:sldId id="415" r:id="rId18"/>
    <p:sldId id="416" r:id="rId19"/>
    <p:sldId id="401" r:id="rId20"/>
    <p:sldId id="363" r:id="rId21"/>
    <p:sldId id="373" r:id="rId22"/>
    <p:sldId id="371" r:id="rId23"/>
    <p:sldId id="362" r:id="rId24"/>
    <p:sldId id="397" r:id="rId25"/>
    <p:sldId id="400" r:id="rId26"/>
    <p:sldId id="399" r:id="rId27"/>
    <p:sldId id="360" r:id="rId28"/>
    <p:sldId id="361" r:id="rId29"/>
    <p:sldId id="402" r:id="rId30"/>
    <p:sldId id="403" r:id="rId31"/>
    <p:sldId id="419" r:id="rId32"/>
    <p:sldId id="315" r:id="rId33"/>
    <p:sldId id="405" r:id="rId34"/>
    <p:sldId id="296" r:id="rId35"/>
  </p:sldIdLst>
  <p:sldSz cx="9144000" cy="6858000" type="screen4x3"/>
  <p:notesSz cx="6669088" cy="97758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88633" autoAdjust="0"/>
  </p:normalViewPr>
  <p:slideViewPr>
    <p:cSldViewPr>
      <p:cViewPr>
        <p:scale>
          <a:sx n="80" d="100"/>
          <a:sy n="80" d="100"/>
        </p:scale>
        <p:origin x="-1408" y="-30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76" d="100"/>
          <a:sy n="76" d="100"/>
        </p:scale>
        <p:origin x="-1470" y="-108"/>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794" tIns="44897" rIns="89794" bIns="44897" rtlCol="0"/>
          <a:lstStyle>
            <a:lvl1pPr algn="l">
              <a:defRPr sz="1200"/>
            </a:lvl1pPr>
          </a:lstStyle>
          <a:p>
            <a:pPr>
              <a:defRPr/>
            </a:pPr>
            <a:endParaRPr lang="en-GB"/>
          </a:p>
        </p:txBody>
      </p:sp>
      <p:sp>
        <p:nvSpPr>
          <p:cNvPr id="3" name="Date Placeholder 2"/>
          <p:cNvSpPr>
            <a:spLocks noGrp="1"/>
          </p:cNvSpPr>
          <p:nvPr>
            <p:ph type="dt" sz="quarter" idx="1"/>
          </p:nvPr>
        </p:nvSpPr>
        <p:spPr>
          <a:xfrm>
            <a:off x="3776663" y="0"/>
            <a:ext cx="2890837" cy="488950"/>
          </a:xfrm>
          <a:prstGeom prst="rect">
            <a:avLst/>
          </a:prstGeom>
        </p:spPr>
        <p:txBody>
          <a:bodyPr vert="horz" lIns="89794" tIns="44897" rIns="89794" bIns="44897" rtlCol="0"/>
          <a:lstStyle>
            <a:lvl1pPr algn="r">
              <a:defRPr sz="1200"/>
            </a:lvl1pPr>
          </a:lstStyle>
          <a:p>
            <a:pPr>
              <a:defRPr/>
            </a:pPr>
            <a:fld id="{BA30604D-3AEE-43CF-84B6-F6FF51997602}" type="datetimeFigureOut">
              <a:rPr lang="en-GB"/>
              <a:pPr>
                <a:defRPr/>
              </a:pPr>
              <a:t>26/06/2017</a:t>
            </a:fld>
            <a:endParaRPr lang="en-GB"/>
          </a:p>
        </p:txBody>
      </p:sp>
      <p:sp>
        <p:nvSpPr>
          <p:cNvPr id="4" name="Footer Placeholder 3"/>
          <p:cNvSpPr>
            <a:spLocks noGrp="1"/>
          </p:cNvSpPr>
          <p:nvPr>
            <p:ph type="ftr" sz="quarter" idx="2"/>
          </p:nvPr>
        </p:nvSpPr>
        <p:spPr>
          <a:xfrm>
            <a:off x="0" y="9285288"/>
            <a:ext cx="2890838" cy="488950"/>
          </a:xfrm>
          <a:prstGeom prst="rect">
            <a:avLst/>
          </a:prstGeom>
        </p:spPr>
        <p:txBody>
          <a:bodyPr vert="horz" lIns="89794" tIns="44897" rIns="89794" bIns="44897"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6663" y="9285288"/>
            <a:ext cx="2890837" cy="488950"/>
          </a:xfrm>
          <a:prstGeom prst="rect">
            <a:avLst/>
          </a:prstGeom>
        </p:spPr>
        <p:txBody>
          <a:bodyPr vert="horz" lIns="89794" tIns="44897" rIns="89794" bIns="44897" rtlCol="0" anchor="b"/>
          <a:lstStyle>
            <a:lvl1pPr algn="r">
              <a:defRPr sz="1200"/>
            </a:lvl1pPr>
          </a:lstStyle>
          <a:p>
            <a:pPr>
              <a:defRPr/>
            </a:pPr>
            <a:fld id="{6E15E83C-C47F-46C9-BB54-19DDF77FE217}" type="slidenum">
              <a:rPr lang="en-GB"/>
              <a:pPr>
                <a:defRPr/>
              </a:pPr>
              <a:t>‹#›</a:t>
            </a:fld>
            <a:endParaRPr lang="en-GB"/>
          </a:p>
        </p:txBody>
      </p:sp>
    </p:spTree>
    <p:extLst>
      <p:ext uri="{BB962C8B-B14F-4D97-AF65-F5344CB8AC3E}">
        <p14:creationId xmlns:p14="http://schemas.microsoft.com/office/powerpoint/2010/main" val="1501777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93958" tIns="46979" rIns="93958" bIns="46979" numCol="1" anchor="t" anchorCtr="0" compatLnSpc="1">
            <a:prstTxWarp prst="textNoShape">
              <a:avLst/>
            </a:prstTxWarp>
          </a:bodyPr>
          <a:lstStyle>
            <a:lvl1pPr eaLnBrk="1" hangingPunct="1">
              <a:defRPr sz="1300"/>
            </a:lvl1pPr>
          </a:lstStyle>
          <a:p>
            <a:pPr>
              <a:defRPr/>
            </a:pPr>
            <a:endParaRPr lang="en-US"/>
          </a:p>
        </p:txBody>
      </p:sp>
      <p:sp>
        <p:nvSpPr>
          <p:cNvPr id="18435" name="Rectangle 3"/>
          <p:cNvSpPr>
            <a:spLocks noGrp="1" noChangeArrowheads="1"/>
          </p:cNvSpPr>
          <p:nvPr>
            <p:ph type="dt" idx="1"/>
          </p:nvPr>
        </p:nvSpPr>
        <p:spPr bwMode="auto">
          <a:xfrm>
            <a:off x="3776663" y="0"/>
            <a:ext cx="2890837" cy="488950"/>
          </a:xfrm>
          <a:prstGeom prst="rect">
            <a:avLst/>
          </a:prstGeom>
          <a:noFill/>
          <a:ln w="9525">
            <a:noFill/>
            <a:miter lim="800000"/>
            <a:headEnd/>
            <a:tailEnd/>
          </a:ln>
          <a:effectLst/>
        </p:spPr>
        <p:txBody>
          <a:bodyPr vert="horz" wrap="square" lIns="93958" tIns="46979" rIns="93958" bIns="46979" numCol="1" anchor="t" anchorCtr="0" compatLnSpc="1">
            <a:prstTxWarp prst="textNoShape">
              <a:avLst/>
            </a:prstTxWarp>
          </a:bodyPr>
          <a:lstStyle>
            <a:lvl1pPr algn="r" eaLnBrk="1" hangingPunct="1">
              <a:defRPr sz="13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92175" y="733425"/>
            <a:ext cx="4884738"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93958" tIns="46979" rIns="93958" bIns="469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285288"/>
            <a:ext cx="2890838" cy="488950"/>
          </a:xfrm>
          <a:prstGeom prst="rect">
            <a:avLst/>
          </a:prstGeom>
          <a:noFill/>
          <a:ln w="9525">
            <a:noFill/>
            <a:miter lim="800000"/>
            <a:headEnd/>
            <a:tailEnd/>
          </a:ln>
          <a:effectLst/>
        </p:spPr>
        <p:txBody>
          <a:bodyPr vert="horz" wrap="square" lIns="93958" tIns="46979" rIns="93958" bIns="46979" numCol="1" anchor="b" anchorCtr="0" compatLnSpc="1">
            <a:prstTxWarp prst="textNoShape">
              <a:avLst/>
            </a:prstTxWarp>
          </a:bodyPr>
          <a:lstStyle>
            <a:lvl1pPr eaLnBrk="1" hangingPunct="1">
              <a:defRPr sz="1300"/>
            </a:lvl1pPr>
          </a:lstStyle>
          <a:p>
            <a:pPr>
              <a:defRPr/>
            </a:pPr>
            <a:endParaRPr lang="en-US"/>
          </a:p>
        </p:txBody>
      </p:sp>
      <p:sp>
        <p:nvSpPr>
          <p:cNvPr id="18439" name="Rectangle 7"/>
          <p:cNvSpPr>
            <a:spLocks noGrp="1" noChangeArrowheads="1"/>
          </p:cNvSpPr>
          <p:nvPr>
            <p:ph type="sldNum" sz="quarter" idx="5"/>
          </p:nvPr>
        </p:nvSpPr>
        <p:spPr bwMode="auto">
          <a:xfrm>
            <a:off x="3776663" y="9285288"/>
            <a:ext cx="2890837" cy="488950"/>
          </a:xfrm>
          <a:prstGeom prst="rect">
            <a:avLst/>
          </a:prstGeom>
          <a:noFill/>
          <a:ln w="9525">
            <a:noFill/>
            <a:miter lim="800000"/>
            <a:headEnd/>
            <a:tailEnd/>
          </a:ln>
          <a:effectLst/>
        </p:spPr>
        <p:txBody>
          <a:bodyPr vert="horz" wrap="square" lIns="93958" tIns="46979" rIns="93958" bIns="46979" numCol="1" anchor="b" anchorCtr="0" compatLnSpc="1">
            <a:prstTxWarp prst="textNoShape">
              <a:avLst/>
            </a:prstTxWarp>
          </a:bodyPr>
          <a:lstStyle>
            <a:lvl1pPr algn="r" eaLnBrk="1" hangingPunct="1">
              <a:defRPr sz="1300"/>
            </a:lvl1pPr>
          </a:lstStyle>
          <a:p>
            <a:pPr>
              <a:defRPr/>
            </a:pPr>
            <a:fld id="{5F74209C-8FDC-4BF5-9E6F-A67A477B95A4}" type="slidenum">
              <a:rPr lang="en-US"/>
              <a:pPr>
                <a:defRPr/>
              </a:pPr>
              <a:t>‹#›</a:t>
            </a:fld>
            <a:endParaRPr lang="en-US"/>
          </a:p>
        </p:txBody>
      </p:sp>
    </p:spTree>
    <p:extLst>
      <p:ext uri="{BB962C8B-B14F-4D97-AF65-F5344CB8AC3E}">
        <p14:creationId xmlns:p14="http://schemas.microsoft.com/office/powerpoint/2010/main" val="4076087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03263" indent="-268288" eaLnBrk="0" hangingPunct="0">
              <a:spcBef>
                <a:spcPct val="30000"/>
              </a:spcBef>
              <a:defRPr sz="1200">
                <a:solidFill>
                  <a:schemeClr val="tx1"/>
                </a:solidFill>
                <a:latin typeface="Arial" charset="0"/>
              </a:defRPr>
            </a:lvl2pPr>
            <a:lvl3pPr marL="1082675" indent="-215900" eaLnBrk="0" hangingPunct="0">
              <a:spcBef>
                <a:spcPct val="30000"/>
              </a:spcBef>
              <a:defRPr sz="1200">
                <a:solidFill>
                  <a:schemeClr val="tx1"/>
                </a:solidFill>
                <a:latin typeface="Arial" charset="0"/>
              </a:defRPr>
            </a:lvl3pPr>
            <a:lvl4pPr marL="1516063" indent="-215900" eaLnBrk="0" hangingPunct="0">
              <a:spcBef>
                <a:spcPct val="30000"/>
              </a:spcBef>
              <a:defRPr sz="1200">
                <a:solidFill>
                  <a:schemeClr val="tx1"/>
                </a:solidFill>
                <a:latin typeface="Arial" charset="0"/>
              </a:defRPr>
            </a:lvl4pPr>
            <a:lvl5pPr marL="1949450" indent="-215900" eaLnBrk="0" hangingPunct="0">
              <a:spcBef>
                <a:spcPct val="30000"/>
              </a:spcBef>
              <a:defRPr sz="1200">
                <a:solidFill>
                  <a:schemeClr val="tx1"/>
                </a:solidFill>
                <a:latin typeface="Arial" charset="0"/>
              </a:defRPr>
            </a:lvl5pPr>
            <a:lvl6pPr marL="2406650" indent="-215900" eaLnBrk="0" fontAlgn="base" hangingPunct="0">
              <a:spcBef>
                <a:spcPct val="30000"/>
              </a:spcBef>
              <a:spcAft>
                <a:spcPct val="0"/>
              </a:spcAft>
              <a:defRPr sz="1200">
                <a:solidFill>
                  <a:schemeClr val="tx1"/>
                </a:solidFill>
                <a:latin typeface="Arial" charset="0"/>
              </a:defRPr>
            </a:lvl6pPr>
            <a:lvl7pPr marL="2863850" indent="-215900" eaLnBrk="0" fontAlgn="base" hangingPunct="0">
              <a:spcBef>
                <a:spcPct val="30000"/>
              </a:spcBef>
              <a:spcAft>
                <a:spcPct val="0"/>
              </a:spcAft>
              <a:defRPr sz="1200">
                <a:solidFill>
                  <a:schemeClr val="tx1"/>
                </a:solidFill>
                <a:latin typeface="Arial" charset="0"/>
              </a:defRPr>
            </a:lvl7pPr>
            <a:lvl8pPr marL="3321050" indent="-215900" eaLnBrk="0" fontAlgn="base" hangingPunct="0">
              <a:spcBef>
                <a:spcPct val="30000"/>
              </a:spcBef>
              <a:spcAft>
                <a:spcPct val="0"/>
              </a:spcAft>
              <a:defRPr sz="1200">
                <a:solidFill>
                  <a:schemeClr val="tx1"/>
                </a:solidFill>
                <a:latin typeface="Arial" charset="0"/>
              </a:defRPr>
            </a:lvl8pPr>
            <a:lvl9pPr marL="3778250" indent="-2159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66CA8D-CAA4-4C5D-9AD7-51B0D6275FC0}" type="slidenum">
              <a:rPr lang="en-US" altLang="en-US" sz="1300" smtClean="0"/>
              <a:pPr eaLnBrk="1" hangingPunct="1">
                <a:spcBef>
                  <a:spcPct val="0"/>
                </a:spcBef>
              </a:pPr>
              <a:t>1</a:t>
            </a:fld>
            <a:endParaRPr lang="en-US" altLang="en-US" sz="1300" smtClean="0"/>
          </a:p>
        </p:txBody>
      </p:sp>
      <p:sp>
        <p:nvSpPr>
          <p:cNvPr id="34819" name="Rectangle 2"/>
          <p:cNvSpPr>
            <a:spLocks noGrp="1" noRot="1" noChangeAspect="1" noChangeArrowheads="1" noTextEdit="1"/>
          </p:cNvSpPr>
          <p:nvPr>
            <p:ph type="sldImg"/>
          </p:nvPr>
        </p:nvSpPr>
        <p:spPr>
          <a:xfrm>
            <a:off x="879475" y="752475"/>
            <a:ext cx="4897438" cy="3675063"/>
          </a:xfrm>
          <a:ln/>
        </p:spPr>
      </p:sp>
      <p:sp>
        <p:nvSpPr>
          <p:cNvPr id="34820" name="Rectangle 3"/>
          <p:cNvSpPr>
            <a:spLocks noGrp="1" noChangeArrowheads="1"/>
          </p:cNvSpPr>
          <p:nvPr>
            <p:ph type="body" idx="1"/>
          </p:nvPr>
        </p:nvSpPr>
        <p:spPr>
          <a:xfrm>
            <a:off x="895350" y="4652963"/>
            <a:ext cx="4859338" cy="442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Acknowledge this is a difficult time for everyone and there are various mechanism of support available. </a:t>
            </a:r>
          </a:p>
          <a:p>
            <a:endParaRPr lang="en-GB"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CC03BA-1442-45AE-B833-D88244E2C8E6}" type="slidenum">
              <a:rPr lang="en-US" altLang="en-US" sz="1300" smtClean="0"/>
              <a:pPr eaLnBrk="1" hangingPunct="1">
                <a:spcBef>
                  <a:spcPct val="0"/>
                </a:spcBef>
              </a:pPr>
              <a:t>30</a:t>
            </a:fld>
            <a:endParaRPr lang="en-US"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1EBDEC-90B6-40DB-B19A-9439C9E328EA}" type="slidenum">
              <a:rPr lang="en-US" altLang="en-US" sz="1300" smtClean="0"/>
              <a:pPr eaLnBrk="1" hangingPunct="1">
                <a:spcBef>
                  <a:spcPct val="0"/>
                </a:spcBef>
              </a:pPr>
              <a:t>2</a:t>
            </a:fld>
            <a:endParaRPr lang="en-US"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endParaRPr lang="en-GB"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9F3015-5760-40DB-9BB0-2A08F19FA3FA}" type="slidenum">
              <a:rPr lang="en-US" altLang="en-US" sz="1300" smtClean="0"/>
              <a:pPr eaLnBrk="1" hangingPunct="1">
                <a:spcBef>
                  <a:spcPct val="0"/>
                </a:spcBef>
              </a:pPr>
              <a:t>3</a:t>
            </a:fld>
            <a:endParaRPr lang="en-US"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cs typeface="Times New Roman" pitchFamily="18" charset="0"/>
            </a:endParaRPr>
          </a:p>
          <a:p>
            <a:endParaRPr lang="en-GB"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5F1C6-500F-44CB-8A15-0CC770DE9898}" type="slidenum">
              <a:rPr lang="en-US" altLang="en-US" sz="1300" smtClean="0"/>
              <a:pPr eaLnBrk="1" hangingPunct="1">
                <a:spcBef>
                  <a:spcPct val="0"/>
                </a:spcBef>
              </a:pPr>
              <a:t>5</a:t>
            </a:fld>
            <a:endParaRPr lang="en-US"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798EB9-A50B-425B-B73D-5233765CD13C}" type="slidenum">
              <a:rPr lang="en-US" altLang="en-US" sz="1300" smtClean="0"/>
              <a:pPr eaLnBrk="1" hangingPunct="1">
                <a:spcBef>
                  <a:spcPct val="0"/>
                </a:spcBef>
              </a:pPr>
              <a:t>18</a:t>
            </a:fld>
            <a:endParaRPr lang="en-US"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9629285-47F0-410C-B972-D98D680CB014}" type="slidenum">
              <a:rPr lang="en-US" altLang="en-US" sz="1300" smtClean="0"/>
              <a:pPr eaLnBrk="1" hangingPunct="1">
                <a:spcBef>
                  <a:spcPct val="0"/>
                </a:spcBef>
              </a:pPr>
              <a:t>20</a:t>
            </a:fld>
            <a:endParaRPr lang="en-US"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5682F1-90CD-4B97-83EC-BBD2237E49C7}" type="slidenum">
              <a:rPr lang="en-US" altLang="en-US" sz="1300" smtClean="0">
                <a:solidFill>
                  <a:srgbClr val="000000"/>
                </a:solidFill>
              </a:rPr>
              <a:pPr eaLnBrk="1" hangingPunct="1">
                <a:spcBef>
                  <a:spcPct val="0"/>
                </a:spcBef>
              </a:pPr>
              <a:t>21</a:t>
            </a:fld>
            <a:endParaRPr lang="en-US" altLang="en-US" sz="13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68BEE0-9C56-455B-9D14-28C8AAEE8FFE}" type="slidenum">
              <a:rPr lang="en-US" altLang="en-US" sz="1300" smtClean="0"/>
              <a:pPr eaLnBrk="1" hangingPunct="1">
                <a:spcBef>
                  <a:spcPct val="0"/>
                </a:spcBef>
              </a:pPr>
              <a:t>22</a:t>
            </a:fld>
            <a:endParaRPr lang="en-US" altLang="en-US"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2363"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9300" indent="-223838" eaLnBrk="0" hangingPunct="0">
              <a:spcBef>
                <a:spcPct val="30000"/>
              </a:spcBef>
              <a:defRPr sz="1200">
                <a:solidFill>
                  <a:schemeClr val="tx1"/>
                </a:solidFill>
                <a:latin typeface="Arial" charset="0"/>
              </a:defRPr>
            </a:lvl5pPr>
            <a:lvl6pPr marL="2476500" indent="-223838" eaLnBrk="0" fontAlgn="base" hangingPunct="0">
              <a:spcBef>
                <a:spcPct val="30000"/>
              </a:spcBef>
              <a:spcAft>
                <a:spcPct val="0"/>
              </a:spcAft>
              <a:defRPr sz="1200">
                <a:solidFill>
                  <a:schemeClr val="tx1"/>
                </a:solidFill>
                <a:latin typeface="Arial" charset="0"/>
              </a:defRPr>
            </a:lvl6pPr>
            <a:lvl7pPr marL="2933700" indent="-223838" eaLnBrk="0" fontAlgn="base" hangingPunct="0">
              <a:spcBef>
                <a:spcPct val="30000"/>
              </a:spcBef>
              <a:spcAft>
                <a:spcPct val="0"/>
              </a:spcAft>
              <a:defRPr sz="1200">
                <a:solidFill>
                  <a:schemeClr val="tx1"/>
                </a:solidFill>
                <a:latin typeface="Arial" charset="0"/>
              </a:defRPr>
            </a:lvl7pPr>
            <a:lvl8pPr marL="3390900" indent="-223838" eaLnBrk="0" fontAlgn="base" hangingPunct="0">
              <a:spcBef>
                <a:spcPct val="30000"/>
              </a:spcBef>
              <a:spcAft>
                <a:spcPct val="0"/>
              </a:spcAft>
              <a:defRPr sz="1200">
                <a:solidFill>
                  <a:schemeClr val="tx1"/>
                </a:solidFill>
                <a:latin typeface="Arial" charset="0"/>
              </a:defRPr>
            </a:lvl8pPr>
            <a:lvl9pPr marL="3848100" indent="-2238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E60D4F-12B7-4491-9612-9C679651A79D}" type="slidenum">
              <a:rPr lang="en-US" altLang="en-US" sz="1300" smtClean="0"/>
              <a:pPr eaLnBrk="1" hangingPunct="1">
                <a:spcBef>
                  <a:spcPct val="0"/>
                </a:spcBef>
              </a:pPr>
              <a:t>29</a:t>
            </a:fld>
            <a:endParaRPr lang="en-US"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00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36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8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6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954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31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53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672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9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58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27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flipH="1">
            <a:off x="0" y="5410200"/>
            <a:ext cx="9144000" cy="0"/>
          </a:xfrm>
          <a:prstGeom prst="line">
            <a:avLst/>
          </a:prstGeom>
          <a:noFill/>
          <a:ln w="190500">
            <a:solidFill>
              <a:srgbClr val="007CB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 name="Text Box 5"/>
          <p:cNvSpPr txBox="1">
            <a:spLocks noChangeArrowheads="1"/>
          </p:cNvSpPr>
          <p:nvPr/>
        </p:nvSpPr>
        <p:spPr bwMode="auto">
          <a:xfrm>
            <a:off x="3132138" y="5862638"/>
            <a:ext cx="5400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altLang="en-US" sz="2800" smtClean="0">
                <a:solidFill>
                  <a:srgbClr val="007CB0"/>
                </a:solidFill>
              </a:rPr>
              <a:t>Serving the people of Cumbria</a:t>
            </a:r>
          </a:p>
        </p:txBody>
      </p:sp>
      <p:sp>
        <p:nvSpPr>
          <p:cNvPr id="1030" name="Text Box 6"/>
          <p:cNvSpPr txBox="1">
            <a:spLocks noChangeArrowheads="1"/>
          </p:cNvSpPr>
          <p:nvPr/>
        </p:nvSpPr>
        <p:spPr bwMode="auto">
          <a:xfrm>
            <a:off x="0" y="-533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altLang="en-US" sz="2000" smtClean="0">
                <a:solidFill>
                  <a:schemeClr val="tx2"/>
                </a:solidFill>
              </a:rPr>
              <a:t>Do not use fonts other than Arial for your presentations</a:t>
            </a:r>
          </a:p>
        </p:txBody>
      </p:sp>
      <p:pic>
        <p:nvPicPr>
          <p:cNvPr id="1031" name="Picture 7" descr="CCC_Logo_PM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88" y="5661025"/>
            <a:ext cx="17240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wipe dir="d"/>
  </p:transition>
  <p:txStyles>
    <p:titleStyle>
      <a:lvl1pPr algn="ctr" rtl="0" eaLnBrk="0" fontAlgn="base" hangingPunct="0">
        <a:spcBef>
          <a:spcPct val="0"/>
        </a:spcBef>
        <a:spcAft>
          <a:spcPct val="0"/>
        </a:spcAft>
        <a:defRPr sz="4400">
          <a:solidFill>
            <a:srgbClr val="007CB0"/>
          </a:solidFill>
          <a:latin typeface="+mj-lt"/>
          <a:ea typeface="+mj-ea"/>
          <a:cs typeface="+mj-cs"/>
        </a:defRPr>
      </a:lvl1pPr>
      <a:lvl2pPr algn="ctr" rtl="0" eaLnBrk="0" fontAlgn="base" hangingPunct="0">
        <a:spcBef>
          <a:spcPct val="0"/>
        </a:spcBef>
        <a:spcAft>
          <a:spcPct val="0"/>
        </a:spcAft>
        <a:defRPr sz="4400">
          <a:solidFill>
            <a:srgbClr val="007CB0"/>
          </a:solidFill>
          <a:latin typeface="Arial" charset="0"/>
        </a:defRPr>
      </a:lvl2pPr>
      <a:lvl3pPr algn="ctr" rtl="0" eaLnBrk="0" fontAlgn="base" hangingPunct="0">
        <a:spcBef>
          <a:spcPct val="0"/>
        </a:spcBef>
        <a:spcAft>
          <a:spcPct val="0"/>
        </a:spcAft>
        <a:defRPr sz="4400">
          <a:solidFill>
            <a:srgbClr val="007CB0"/>
          </a:solidFill>
          <a:latin typeface="Arial" charset="0"/>
        </a:defRPr>
      </a:lvl3pPr>
      <a:lvl4pPr algn="ctr" rtl="0" eaLnBrk="0" fontAlgn="base" hangingPunct="0">
        <a:spcBef>
          <a:spcPct val="0"/>
        </a:spcBef>
        <a:spcAft>
          <a:spcPct val="0"/>
        </a:spcAft>
        <a:defRPr sz="4400">
          <a:solidFill>
            <a:srgbClr val="007CB0"/>
          </a:solidFill>
          <a:latin typeface="Arial" charset="0"/>
        </a:defRPr>
      </a:lvl4pPr>
      <a:lvl5pPr algn="ctr" rtl="0" eaLnBrk="0" fontAlgn="base" hangingPunct="0">
        <a:spcBef>
          <a:spcPct val="0"/>
        </a:spcBef>
        <a:spcAft>
          <a:spcPct val="0"/>
        </a:spcAft>
        <a:defRPr sz="4400">
          <a:solidFill>
            <a:srgbClr val="007CB0"/>
          </a:solidFill>
          <a:latin typeface="Arial" charset="0"/>
        </a:defRPr>
      </a:lvl5pPr>
      <a:lvl6pPr marL="457200" algn="ctr" rtl="0" fontAlgn="base">
        <a:spcBef>
          <a:spcPct val="0"/>
        </a:spcBef>
        <a:spcAft>
          <a:spcPct val="0"/>
        </a:spcAft>
        <a:defRPr sz="4400">
          <a:solidFill>
            <a:srgbClr val="007CB0"/>
          </a:solidFill>
          <a:latin typeface="Arial" charset="0"/>
        </a:defRPr>
      </a:lvl6pPr>
      <a:lvl7pPr marL="914400" algn="ctr" rtl="0" fontAlgn="base">
        <a:spcBef>
          <a:spcPct val="0"/>
        </a:spcBef>
        <a:spcAft>
          <a:spcPct val="0"/>
        </a:spcAft>
        <a:defRPr sz="4400">
          <a:solidFill>
            <a:srgbClr val="007CB0"/>
          </a:solidFill>
          <a:latin typeface="Arial" charset="0"/>
        </a:defRPr>
      </a:lvl7pPr>
      <a:lvl8pPr marL="1371600" algn="ctr" rtl="0" fontAlgn="base">
        <a:spcBef>
          <a:spcPct val="0"/>
        </a:spcBef>
        <a:spcAft>
          <a:spcPct val="0"/>
        </a:spcAft>
        <a:defRPr sz="4400">
          <a:solidFill>
            <a:srgbClr val="007CB0"/>
          </a:solidFill>
          <a:latin typeface="Arial" charset="0"/>
        </a:defRPr>
      </a:lvl8pPr>
      <a:lvl9pPr marL="1828800" algn="ctr" rtl="0" fontAlgn="base">
        <a:spcBef>
          <a:spcPct val="0"/>
        </a:spcBef>
        <a:spcAft>
          <a:spcPct val="0"/>
        </a:spcAft>
        <a:defRPr sz="4400">
          <a:solidFill>
            <a:srgbClr val="007CB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package" Target="../embeddings/Microsoft_Word_Document4.docx"/><Relationship Id="rId3" Type="http://schemas.openxmlformats.org/officeDocument/2006/relationships/oleObject" Target="../embeddings/oleObject1.bin"/><Relationship Id="rId7" Type="http://schemas.openxmlformats.org/officeDocument/2006/relationships/package" Target="../embeddings/Microsoft_Word_Document2.docx"/><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3.emf"/><Relationship Id="rId10" Type="http://schemas.openxmlformats.org/officeDocument/2006/relationships/package" Target="../embeddings/Microsoft_Word_Document3.docx"/><Relationship Id="rId4" Type="http://schemas.openxmlformats.org/officeDocument/2006/relationships/package" Target="../embeddings/Microsoft_Word_Document1.docx"/><Relationship Id="rId9" Type="http://schemas.openxmlformats.org/officeDocument/2006/relationships/oleObject" Target="../embeddings/oleObject3.bin"/><Relationship Id="rId1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5.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6.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clasinfo@cumbria.gov.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clasinfo@cumbria.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umbria.gov.uk/employeeinformation/Service_Review_Information.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369888"/>
            <a:ext cx="53578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2771775" y="2133600"/>
            <a:ext cx="374491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spcBef>
                <a:spcPct val="0"/>
              </a:spcBef>
              <a:buFontTx/>
              <a:buNone/>
            </a:pPr>
            <a:r>
              <a:rPr lang="en-GB" altLang="en-US" sz="2800">
                <a:solidFill>
                  <a:schemeClr val="tx1"/>
                </a:solidFill>
                <a:latin typeface="Arial Black" pitchFamily="34" charset="0"/>
              </a:rPr>
              <a:t>Community Learning &amp; Skills</a:t>
            </a:r>
          </a:p>
          <a:p>
            <a:pPr algn="ctr">
              <a:spcBef>
                <a:spcPct val="0"/>
              </a:spcBef>
              <a:buFontTx/>
              <a:buNone/>
            </a:pPr>
            <a:endParaRPr lang="en-GB" altLang="en-US" sz="1800">
              <a:solidFill>
                <a:schemeClr val="tx1"/>
              </a:solidFill>
              <a:latin typeface="Arial Black" pitchFamily="34" charset="0"/>
            </a:endParaRPr>
          </a:p>
          <a:p>
            <a:pPr algn="ctr">
              <a:spcBef>
                <a:spcPct val="0"/>
              </a:spcBef>
              <a:buFontTx/>
              <a:buNone/>
            </a:pPr>
            <a:r>
              <a:rPr lang="en-GB" altLang="en-US" sz="1800">
                <a:solidFill>
                  <a:schemeClr val="tx1"/>
                </a:solidFill>
                <a:latin typeface="Arial Black" pitchFamily="34" charset="0"/>
              </a:rPr>
              <a:t>Final outcomes</a:t>
            </a:r>
          </a:p>
          <a:p>
            <a:pPr algn="ctr">
              <a:spcBef>
                <a:spcPct val="0"/>
              </a:spcBef>
              <a:buFontTx/>
              <a:buNone/>
            </a:pPr>
            <a:r>
              <a:rPr lang="en-GB" altLang="en-US" sz="1800">
                <a:solidFill>
                  <a:schemeClr val="tx1"/>
                </a:solidFill>
                <a:latin typeface="Arial Black" pitchFamily="34" charset="0"/>
              </a:rPr>
              <a:t>June 2017</a:t>
            </a: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5449892"/>
        </p:xfrm>
        <a:graphic>
          <a:graphicData uri="http://schemas.openxmlformats.org/drawingml/2006/table">
            <a:tbl>
              <a:tblPr firstRow="1" bandRow="1">
                <a:tableStyleId>{5C22544A-7EE6-4342-B048-85BDC9FD1C3A}</a:tableStyleId>
              </a:tblPr>
              <a:tblGrid>
                <a:gridCol w="3668884"/>
                <a:gridCol w="4755978"/>
              </a:tblGrid>
              <a:tr h="365735">
                <a:tc>
                  <a:txBody>
                    <a:bodyPr/>
                    <a:lstStyle/>
                    <a:p>
                      <a:r>
                        <a:rPr lang="en-GB" sz="1800" dirty="0" smtClean="0"/>
                        <a:t>Question</a:t>
                      </a:r>
                      <a:endParaRPr lang="en-GB" sz="1800" dirty="0"/>
                    </a:p>
                  </a:txBody>
                  <a:tcPr marL="91439" marR="91439" marT="45709" marB="45709"/>
                </a:tc>
                <a:tc>
                  <a:txBody>
                    <a:bodyPr/>
                    <a:lstStyle/>
                    <a:p>
                      <a:r>
                        <a:rPr lang="en-GB" sz="1800" dirty="0" smtClean="0"/>
                        <a:t>Answer</a:t>
                      </a:r>
                      <a:endParaRPr lang="en-GB" sz="1800" dirty="0"/>
                    </a:p>
                  </a:txBody>
                  <a:tcPr marL="91439" marR="91439" marT="45709" marB="45709"/>
                </a:tc>
              </a:tr>
              <a:tr h="430494">
                <a:tc>
                  <a:txBody>
                    <a:bodyPr/>
                    <a:lstStyle/>
                    <a:p>
                      <a:pPr>
                        <a:lnSpc>
                          <a:spcPct val="115000"/>
                        </a:lnSpc>
                        <a:spcAft>
                          <a:spcPts val="0"/>
                        </a:spcAft>
                      </a:pPr>
                      <a:r>
                        <a:rPr lang="en-GB" sz="1400" b="1" dirty="0" smtClean="0">
                          <a:solidFill>
                            <a:schemeClr val="accent1">
                              <a:lumMod val="60000"/>
                              <a:lumOff val="40000"/>
                            </a:schemeClr>
                          </a:solidFill>
                          <a:effectLst/>
                          <a:latin typeface="+mn-lt"/>
                          <a:ea typeface="Calibri"/>
                          <a:cs typeface="Times New Roman"/>
                        </a:rPr>
                        <a:t>Structure</a:t>
                      </a:r>
                      <a:endParaRPr lang="en-GB" sz="1400" b="1" dirty="0">
                        <a:solidFill>
                          <a:schemeClr val="accent1">
                            <a:lumMod val="60000"/>
                            <a:lumOff val="40000"/>
                          </a:schemeClr>
                        </a:solidFill>
                        <a:effectLst/>
                        <a:latin typeface="+mn-lt"/>
                        <a:ea typeface="Calibri"/>
                        <a:cs typeface="Times New Roman"/>
                      </a:endParaRPr>
                    </a:p>
                  </a:txBody>
                  <a:tcPr marL="68579" marR="68579" marT="0" marB="0"/>
                </a:tc>
                <a:tc>
                  <a:txBody>
                    <a:bodyPr/>
                    <a:lstStyle/>
                    <a:p>
                      <a:pPr>
                        <a:lnSpc>
                          <a:spcPct val="115000"/>
                        </a:lnSpc>
                        <a:spcAft>
                          <a:spcPts val="0"/>
                        </a:spcAft>
                      </a:pPr>
                      <a:endParaRPr lang="en-GB" sz="1400" kern="1200" dirty="0" smtClean="0">
                        <a:solidFill>
                          <a:schemeClr val="tx2"/>
                        </a:solidFill>
                        <a:effectLst/>
                        <a:latin typeface="+mn-lt"/>
                        <a:ea typeface="+mn-ea"/>
                        <a:cs typeface="+mn-cs"/>
                      </a:endParaRPr>
                    </a:p>
                  </a:txBody>
                  <a:tcPr marL="68579" marR="68579" marT="0" marB="0">
                    <a:solidFill>
                      <a:schemeClr val="accent5">
                        <a:lumMod val="40000"/>
                        <a:lumOff val="60000"/>
                      </a:schemeClr>
                    </a:solidFill>
                  </a:tcPr>
                </a:tc>
              </a:tr>
              <a:tr h="647988">
                <a:tc>
                  <a:txBody>
                    <a:bodyPr/>
                    <a:lstStyle/>
                    <a:p>
                      <a:pPr>
                        <a:lnSpc>
                          <a:spcPct val="115000"/>
                        </a:lnSpc>
                        <a:spcAft>
                          <a:spcPts val="0"/>
                        </a:spcAft>
                      </a:pPr>
                      <a:r>
                        <a:rPr lang="en-GB" sz="1400" dirty="0" smtClean="0">
                          <a:solidFill>
                            <a:schemeClr val="tx2"/>
                          </a:solidFill>
                          <a:effectLst/>
                          <a:latin typeface="+mn-lt"/>
                          <a:ea typeface="Calibri"/>
                          <a:cs typeface="Times New Roman"/>
                        </a:rPr>
                        <a:t>Where does ESOL fit in the structure,</a:t>
                      </a:r>
                      <a:r>
                        <a:rPr lang="en-GB" sz="1400" baseline="0" dirty="0" smtClean="0">
                          <a:solidFill>
                            <a:schemeClr val="tx2"/>
                          </a:solidFill>
                          <a:effectLst/>
                          <a:latin typeface="+mn-lt"/>
                          <a:ea typeface="Calibri"/>
                          <a:cs typeface="Times New Roman"/>
                        </a:rPr>
                        <a:t> Grade 8 or Grade 10?</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After</a:t>
                      </a:r>
                      <a:r>
                        <a:rPr lang="en-GB" sz="1400" baseline="0" dirty="0" smtClean="0">
                          <a:solidFill>
                            <a:schemeClr val="tx2"/>
                          </a:solidFill>
                          <a:effectLst/>
                          <a:latin typeface="+mn-lt"/>
                          <a:ea typeface="Calibri"/>
                          <a:cs typeface="Times New Roman"/>
                        </a:rPr>
                        <a:t> careful consideration of the future curriculum content and requirements for teaching ESOL, Grade 10.</a:t>
                      </a:r>
                      <a:endParaRPr lang="en-GB" sz="1400" dirty="0">
                        <a:solidFill>
                          <a:schemeClr val="tx2"/>
                        </a:solidFill>
                        <a:effectLst/>
                        <a:latin typeface="+mn-lt"/>
                        <a:ea typeface="Calibri"/>
                        <a:cs typeface="Times New Roman"/>
                      </a:endParaRPr>
                    </a:p>
                  </a:txBody>
                  <a:tcPr marL="68579" marR="68579" marT="0" marB="0"/>
                </a:tc>
              </a:tr>
              <a:tr h="736083">
                <a:tc>
                  <a:txBody>
                    <a:bodyPr/>
                    <a:lstStyle/>
                    <a:p>
                      <a:pPr>
                        <a:lnSpc>
                          <a:spcPct val="115000"/>
                        </a:lnSpc>
                        <a:spcAft>
                          <a:spcPts val="0"/>
                        </a:spcAft>
                      </a:pPr>
                      <a:r>
                        <a:rPr lang="en-GB" sz="1400" baseline="0" dirty="0" smtClean="0">
                          <a:solidFill>
                            <a:schemeClr val="tx2"/>
                          </a:solidFill>
                          <a:effectLst/>
                          <a:latin typeface="+mn-lt"/>
                          <a:ea typeface="Calibri"/>
                          <a:cs typeface="Times New Roman"/>
                        </a:rPr>
                        <a:t>Feedback that the LLDD part-time post for Carlisle should be increased from 0.2 </a:t>
                      </a:r>
                      <a:r>
                        <a:rPr lang="en-GB" sz="1400" baseline="0" dirty="0" err="1" smtClean="0">
                          <a:solidFill>
                            <a:schemeClr val="tx2"/>
                          </a:solidFill>
                          <a:effectLst/>
                          <a:latin typeface="+mn-lt"/>
                          <a:ea typeface="Calibri"/>
                          <a:cs typeface="Times New Roman"/>
                        </a:rPr>
                        <a:t>fte</a:t>
                      </a:r>
                      <a:r>
                        <a:rPr lang="en-GB" sz="1400" baseline="0" dirty="0" smtClean="0">
                          <a:solidFill>
                            <a:schemeClr val="tx2"/>
                          </a:solidFill>
                          <a:effectLst/>
                          <a:latin typeface="+mn-lt"/>
                          <a:ea typeface="Calibri"/>
                          <a:cs typeface="Times New Roman"/>
                        </a:rPr>
                        <a:t> to 0.5 </a:t>
                      </a:r>
                      <a:r>
                        <a:rPr lang="en-GB" sz="1400" baseline="0" dirty="0" err="1" smtClean="0">
                          <a:solidFill>
                            <a:schemeClr val="tx2"/>
                          </a:solidFill>
                          <a:effectLst/>
                          <a:latin typeface="+mn-lt"/>
                          <a:ea typeface="Calibri"/>
                          <a:cs typeface="Times New Roman"/>
                        </a:rPr>
                        <a:t>fte</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For</a:t>
                      </a:r>
                      <a:r>
                        <a:rPr lang="en-GB" sz="1400" baseline="0" dirty="0" smtClean="0">
                          <a:solidFill>
                            <a:schemeClr val="tx2"/>
                          </a:solidFill>
                          <a:effectLst/>
                          <a:latin typeface="+mn-lt"/>
                          <a:ea typeface="Calibri"/>
                          <a:cs typeface="Times New Roman"/>
                        </a:rPr>
                        <a:t> the 2017/18 academic year the post will be increased to 0.3 </a:t>
                      </a:r>
                      <a:r>
                        <a:rPr lang="en-GB" sz="1400" baseline="0" dirty="0" err="1" smtClean="0">
                          <a:solidFill>
                            <a:schemeClr val="tx2"/>
                          </a:solidFill>
                          <a:effectLst/>
                          <a:latin typeface="+mn-lt"/>
                          <a:ea typeface="Calibri"/>
                          <a:cs typeface="Times New Roman"/>
                        </a:rPr>
                        <a:t>fte</a:t>
                      </a:r>
                      <a:r>
                        <a:rPr lang="en-GB" sz="1400" baseline="0" dirty="0" smtClean="0">
                          <a:solidFill>
                            <a:schemeClr val="tx2"/>
                          </a:solidFill>
                          <a:effectLst/>
                          <a:latin typeface="+mn-lt"/>
                          <a:ea typeface="Calibri"/>
                          <a:cs typeface="Times New Roman"/>
                        </a:rPr>
                        <a:t>, with a review in the third term to identify requirement for 2018/19.</a:t>
                      </a:r>
                      <a:endParaRPr lang="en-GB" sz="1400" dirty="0">
                        <a:solidFill>
                          <a:schemeClr val="tx2"/>
                        </a:solidFill>
                        <a:effectLst/>
                        <a:latin typeface="+mn-lt"/>
                        <a:ea typeface="Calibri"/>
                        <a:cs typeface="Times New Roman"/>
                      </a:endParaRPr>
                    </a:p>
                  </a:txBody>
                  <a:tcPr marL="68579" marR="68579" marT="0" marB="0"/>
                </a:tc>
              </a:tr>
              <a:tr h="992114">
                <a:tc>
                  <a:txBody>
                    <a:bodyPr/>
                    <a:lstStyle/>
                    <a:p>
                      <a:pPr>
                        <a:spcAft>
                          <a:spcPts val="0"/>
                        </a:spcAft>
                      </a:pPr>
                      <a:r>
                        <a:rPr lang="en-GB" sz="1400" dirty="0">
                          <a:solidFill>
                            <a:schemeClr val="tx2"/>
                          </a:solidFill>
                          <a:effectLst/>
                          <a:latin typeface="+mn-lt"/>
                          <a:ea typeface="Times New Roman"/>
                          <a:cs typeface="Consolas"/>
                        </a:rPr>
                        <a:t>Could the contract for Workington CLAS English be raised to 0.5fte, which seems a more realistic timescale for the delivery of GCSE courses on offer</a:t>
                      </a:r>
                      <a:endParaRPr lang="en-GB" sz="1400" dirty="0">
                        <a:solidFill>
                          <a:schemeClr val="tx2"/>
                        </a:solidFill>
                        <a:effectLst/>
                        <a:latin typeface="+mn-lt"/>
                        <a:ea typeface="Calibri"/>
                        <a:cs typeface="Consolas"/>
                      </a:endParaRPr>
                    </a:p>
                  </a:txBody>
                  <a:tcPr marL="68586" marR="68586"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We</a:t>
                      </a:r>
                      <a:r>
                        <a:rPr lang="en-GB" sz="1400" baseline="0" dirty="0" smtClean="0">
                          <a:solidFill>
                            <a:schemeClr val="tx2"/>
                          </a:solidFill>
                          <a:effectLst/>
                          <a:latin typeface="+mn-lt"/>
                          <a:ea typeface="Calibri"/>
                          <a:cs typeface="Times New Roman"/>
                        </a:rPr>
                        <a:t> have reviewed this request and the post remains as 0.4 </a:t>
                      </a:r>
                      <a:r>
                        <a:rPr lang="en-GB" sz="1400" baseline="0" dirty="0" err="1" smtClean="0">
                          <a:solidFill>
                            <a:schemeClr val="tx2"/>
                          </a:solidFill>
                          <a:effectLst/>
                          <a:latin typeface="+mn-lt"/>
                          <a:ea typeface="Calibri"/>
                          <a:cs typeface="Times New Roman"/>
                        </a:rPr>
                        <a:t>fte</a:t>
                      </a:r>
                      <a:r>
                        <a:rPr lang="en-GB" sz="1400" baseline="0" dirty="0" smtClean="0">
                          <a:solidFill>
                            <a:schemeClr val="tx2"/>
                          </a:solidFill>
                          <a:effectLst/>
                          <a:latin typeface="+mn-lt"/>
                          <a:ea typeface="Calibri"/>
                          <a:cs typeface="Times New Roman"/>
                        </a:rPr>
                        <a:t> for the 2017/18 academic year but will be reviewed in the third term to identify need for 2018/19. </a:t>
                      </a:r>
                      <a:endParaRPr lang="en-GB" sz="1400" dirty="0">
                        <a:solidFill>
                          <a:schemeClr val="tx2"/>
                        </a:solidFill>
                        <a:effectLst/>
                        <a:latin typeface="+mn-lt"/>
                        <a:ea typeface="Calibri"/>
                        <a:cs typeface="Times New Roman"/>
                      </a:endParaRPr>
                    </a:p>
                  </a:txBody>
                  <a:tcPr marL="68586" marR="68586" marT="0" marB="0"/>
                </a:tc>
              </a:tr>
              <a:tr h="648044">
                <a:tc>
                  <a:txBody>
                    <a:bodyPr/>
                    <a:lstStyle/>
                    <a:p>
                      <a:pPr>
                        <a:lnSpc>
                          <a:spcPct val="115000"/>
                        </a:lnSpc>
                        <a:spcAft>
                          <a:spcPts val="0"/>
                        </a:spcAft>
                      </a:pPr>
                      <a:r>
                        <a:rPr lang="en-GB" sz="1400" b="0" dirty="0" smtClean="0">
                          <a:solidFill>
                            <a:schemeClr val="tx2"/>
                          </a:solidFill>
                          <a:effectLst/>
                          <a:latin typeface="+mn-lt"/>
                          <a:ea typeface="Calibri"/>
                          <a:cs typeface="Times New Roman"/>
                        </a:rPr>
                        <a:t>Could the LLDD post for </a:t>
                      </a:r>
                      <a:r>
                        <a:rPr lang="en-GB" sz="1400" b="0" dirty="0" err="1" smtClean="0">
                          <a:solidFill>
                            <a:schemeClr val="tx2"/>
                          </a:solidFill>
                          <a:effectLst/>
                          <a:latin typeface="+mn-lt"/>
                          <a:ea typeface="Calibri"/>
                          <a:cs typeface="Times New Roman"/>
                        </a:rPr>
                        <a:t>Allerdale</a:t>
                      </a:r>
                      <a:r>
                        <a:rPr lang="en-GB" sz="1400" b="0" dirty="0" smtClean="0">
                          <a:solidFill>
                            <a:schemeClr val="tx2"/>
                          </a:solidFill>
                          <a:effectLst/>
                          <a:latin typeface="+mn-lt"/>
                          <a:ea typeface="Calibri"/>
                          <a:cs typeface="Times New Roman"/>
                        </a:rPr>
                        <a:t> be decreased</a:t>
                      </a:r>
                      <a:r>
                        <a:rPr lang="en-GB" sz="1400" b="0" baseline="0" dirty="0" smtClean="0">
                          <a:solidFill>
                            <a:schemeClr val="tx2"/>
                          </a:solidFill>
                          <a:effectLst/>
                          <a:latin typeface="+mn-lt"/>
                          <a:ea typeface="Calibri"/>
                          <a:cs typeface="Times New Roman"/>
                        </a:rPr>
                        <a:t> from 0.8 to 0.6 </a:t>
                      </a:r>
                      <a:r>
                        <a:rPr lang="en-GB" sz="1400" b="0" baseline="0" dirty="0" err="1" smtClean="0">
                          <a:solidFill>
                            <a:schemeClr val="tx2"/>
                          </a:solidFill>
                          <a:effectLst/>
                          <a:latin typeface="+mn-lt"/>
                          <a:ea typeface="Calibri"/>
                          <a:cs typeface="Times New Roman"/>
                        </a:rPr>
                        <a:t>fte</a:t>
                      </a:r>
                      <a:r>
                        <a:rPr lang="en-GB" sz="1400" b="0" baseline="0" dirty="0" smtClean="0">
                          <a:solidFill>
                            <a:schemeClr val="tx2"/>
                          </a:solidFill>
                          <a:effectLst/>
                          <a:latin typeface="+mn-lt"/>
                          <a:ea typeface="Calibri"/>
                          <a:cs typeface="Times New Roman"/>
                        </a:rPr>
                        <a:t>?</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The provision</a:t>
                      </a:r>
                      <a:r>
                        <a:rPr lang="en-GB" sz="1400" b="0" baseline="0" dirty="0" smtClean="0">
                          <a:solidFill>
                            <a:schemeClr val="tx2"/>
                          </a:solidFill>
                          <a:effectLst/>
                          <a:latin typeface="+mn-lt"/>
                          <a:ea typeface="Calibri"/>
                          <a:cs typeface="Times New Roman"/>
                        </a:rPr>
                        <a:t> is such that 0.8 </a:t>
                      </a:r>
                      <a:r>
                        <a:rPr lang="en-GB" sz="1400" b="0" baseline="0" dirty="0" err="1" smtClean="0">
                          <a:solidFill>
                            <a:schemeClr val="tx2"/>
                          </a:solidFill>
                          <a:effectLst/>
                          <a:latin typeface="+mn-lt"/>
                          <a:ea typeface="Calibri"/>
                          <a:cs typeface="Times New Roman"/>
                        </a:rPr>
                        <a:t>fte</a:t>
                      </a:r>
                      <a:r>
                        <a:rPr lang="en-GB" sz="1400" b="0" baseline="0" dirty="0" smtClean="0">
                          <a:solidFill>
                            <a:schemeClr val="tx2"/>
                          </a:solidFill>
                          <a:effectLst/>
                          <a:latin typeface="+mn-lt"/>
                          <a:ea typeface="Calibri"/>
                          <a:cs typeface="Times New Roman"/>
                        </a:rPr>
                        <a:t> is required.  The post remains at 0.8.</a:t>
                      </a:r>
                      <a:endParaRPr lang="en-GB" sz="1400" b="0" dirty="0">
                        <a:solidFill>
                          <a:schemeClr val="tx2"/>
                        </a:solidFill>
                        <a:effectLst/>
                        <a:latin typeface="+mn-lt"/>
                        <a:ea typeface="Calibri"/>
                        <a:cs typeface="Times New Roman"/>
                      </a:endParaRPr>
                    </a:p>
                  </a:txBody>
                  <a:tcPr marL="68582" marR="68582" marT="0" marB="0"/>
                </a:tc>
              </a:tr>
              <a:tr h="648044">
                <a:tc>
                  <a:txBody>
                    <a:bodyPr/>
                    <a:lstStyle/>
                    <a:p>
                      <a:pPr>
                        <a:lnSpc>
                          <a:spcPct val="115000"/>
                        </a:lnSpc>
                        <a:spcAft>
                          <a:spcPts val="0"/>
                        </a:spcAft>
                      </a:pPr>
                      <a:r>
                        <a:rPr lang="en-GB" sz="1400" b="0" dirty="0" smtClean="0">
                          <a:solidFill>
                            <a:schemeClr val="tx2"/>
                          </a:solidFill>
                          <a:effectLst/>
                          <a:latin typeface="+mn-lt"/>
                          <a:ea typeface="Calibri"/>
                          <a:cs typeface="Times New Roman"/>
                        </a:rPr>
                        <a:t>Could the 0.4 </a:t>
                      </a:r>
                      <a:r>
                        <a:rPr lang="en-GB" sz="1400" b="0" dirty="0" err="1" smtClean="0">
                          <a:solidFill>
                            <a:schemeClr val="tx2"/>
                          </a:solidFill>
                          <a:effectLst/>
                          <a:latin typeface="+mn-lt"/>
                          <a:ea typeface="Calibri"/>
                          <a:cs typeface="Times New Roman"/>
                        </a:rPr>
                        <a:t>fte</a:t>
                      </a:r>
                      <a:r>
                        <a:rPr lang="en-GB" sz="1400" b="0" dirty="0" smtClean="0">
                          <a:solidFill>
                            <a:schemeClr val="tx2"/>
                          </a:solidFill>
                          <a:effectLst/>
                          <a:latin typeface="+mn-lt"/>
                          <a:ea typeface="Calibri"/>
                          <a:cs typeface="Times New Roman"/>
                        </a:rPr>
                        <a:t> Digital post for Barrow be turned into 2</a:t>
                      </a:r>
                      <a:r>
                        <a:rPr lang="en-GB" sz="1400" b="0" baseline="0" dirty="0" smtClean="0">
                          <a:solidFill>
                            <a:schemeClr val="tx2"/>
                          </a:solidFill>
                          <a:effectLst/>
                          <a:latin typeface="+mn-lt"/>
                          <a:ea typeface="Calibri"/>
                          <a:cs typeface="Times New Roman"/>
                        </a:rPr>
                        <a:t> x 0.2 </a:t>
                      </a:r>
                      <a:r>
                        <a:rPr lang="en-GB" sz="1400" b="0" baseline="0" dirty="0" err="1" smtClean="0">
                          <a:solidFill>
                            <a:schemeClr val="tx2"/>
                          </a:solidFill>
                          <a:effectLst/>
                          <a:latin typeface="+mn-lt"/>
                          <a:ea typeface="Calibri"/>
                          <a:cs typeface="Times New Roman"/>
                        </a:rPr>
                        <a:t>fte</a:t>
                      </a:r>
                      <a:r>
                        <a:rPr lang="en-GB" sz="1400" b="0" baseline="0" dirty="0" smtClean="0">
                          <a:solidFill>
                            <a:schemeClr val="tx2"/>
                          </a:solidFill>
                          <a:effectLst/>
                          <a:latin typeface="+mn-lt"/>
                          <a:ea typeface="Calibri"/>
                          <a:cs typeface="Times New Roman"/>
                        </a:rPr>
                        <a:t> Digital</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This</a:t>
                      </a:r>
                      <a:r>
                        <a:rPr lang="en-GB" sz="1400" b="0" baseline="0" dirty="0" smtClean="0">
                          <a:solidFill>
                            <a:schemeClr val="tx2"/>
                          </a:solidFill>
                          <a:effectLst/>
                          <a:latin typeface="+mn-lt"/>
                          <a:ea typeface="Calibri"/>
                          <a:cs typeface="Times New Roman"/>
                        </a:rPr>
                        <a:t> doesn’t meet the needs of the service.</a:t>
                      </a:r>
                      <a:endParaRPr lang="en-GB" sz="1400" b="0" dirty="0">
                        <a:solidFill>
                          <a:schemeClr val="tx2"/>
                        </a:solidFill>
                        <a:effectLst/>
                        <a:latin typeface="+mn-lt"/>
                        <a:ea typeface="Calibri"/>
                        <a:cs typeface="Times New Roman"/>
                      </a:endParaRPr>
                    </a:p>
                  </a:txBody>
                  <a:tcPr marL="68582" marR="68582" marT="0" marB="0"/>
                </a:tc>
              </a:tr>
              <a:tr h="981387">
                <a:tc>
                  <a:txBody>
                    <a:bodyPr/>
                    <a:lstStyle/>
                    <a:p>
                      <a:pPr>
                        <a:lnSpc>
                          <a:spcPct val="115000"/>
                        </a:lnSpc>
                        <a:spcAft>
                          <a:spcPts val="0"/>
                        </a:spcAft>
                      </a:pPr>
                      <a:r>
                        <a:rPr lang="en-GB" sz="1400" b="0" dirty="0" smtClean="0">
                          <a:solidFill>
                            <a:schemeClr val="tx2"/>
                          </a:solidFill>
                          <a:effectLst/>
                          <a:latin typeface="+mn-lt"/>
                          <a:ea typeface="Calibri"/>
                          <a:cs typeface="Times New Roman"/>
                        </a:rPr>
                        <a:t>Would it be possible to add</a:t>
                      </a:r>
                      <a:r>
                        <a:rPr lang="en-GB" sz="1400" b="0" baseline="0" dirty="0" smtClean="0">
                          <a:solidFill>
                            <a:schemeClr val="tx2"/>
                          </a:solidFill>
                          <a:effectLst/>
                          <a:latin typeface="+mn-lt"/>
                          <a:ea typeface="Calibri"/>
                          <a:cs typeface="Times New Roman"/>
                        </a:rPr>
                        <a:t> an additional part-time post to Carlisle to teach accredited book-keeping/AAT qualifications?</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This is</a:t>
                      </a:r>
                      <a:r>
                        <a:rPr lang="en-GB" sz="1400" b="0" baseline="0" dirty="0" smtClean="0">
                          <a:solidFill>
                            <a:schemeClr val="tx2"/>
                          </a:solidFill>
                          <a:effectLst/>
                          <a:latin typeface="+mn-lt"/>
                          <a:ea typeface="Calibri"/>
                          <a:cs typeface="Times New Roman"/>
                        </a:rPr>
                        <a:t> a curriculum area under development.  As such we don’t yet know what the learner demand will be.  Currently this will remain as a sessional grade 8 post but will be reviewed during </a:t>
                      </a:r>
                      <a:r>
                        <a:rPr lang="en-GB" sz="1400" b="0" baseline="0" smtClean="0">
                          <a:solidFill>
                            <a:schemeClr val="tx2"/>
                          </a:solidFill>
                          <a:effectLst/>
                          <a:latin typeface="+mn-lt"/>
                          <a:ea typeface="Calibri"/>
                          <a:cs typeface="Times New Roman"/>
                        </a:rPr>
                        <a:t>the academic year.</a:t>
                      </a:r>
                      <a:endParaRPr lang="en-GB" sz="1400" b="0" dirty="0">
                        <a:solidFill>
                          <a:schemeClr val="tx2"/>
                        </a:solidFill>
                        <a:effectLst/>
                        <a:latin typeface="+mn-lt"/>
                        <a:ea typeface="Calibri"/>
                        <a:cs typeface="Times New Roman"/>
                      </a:endParaRPr>
                    </a:p>
                  </a:txBody>
                  <a:tcPr marL="68582" marR="68582"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4448174"/>
        </p:xfrm>
        <a:graphic>
          <a:graphicData uri="http://schemas.openxmlformats.org/drawingml/2006/table">
            <a:tbl>
              <a:tblPr firstRow="1" bandRow="1">
                <a:tableStyleId>{5C22544A-7EE6-4342-B048-85BDC9FD1C3A}</a:tableStyleId>
              </a:tblPr>
              <a:tblGrid>
                <a:gridCol w="3668884"/>
                <a:gridCol w="4755978"/>
              </a:tblGrid>
              <a:tr h="365763">
                <a:tc>
                  <a:txBody>
                    <a:bodyPr/>
                    <a:lstStyle/>
                    <a:p>
                      <a:r>
                        <a:rPr lang="en-GB" sz="1800" dirty="0" smtClean="0"/>
                        <a:t>Question</a:t>
                      </a:r>
                      <a:endParaRPr lang="en-GB" sz="1800" dirty="0"/>
                    </a:p>
                  </a:txBody>
                  <a:tcPr marL="91439" marR="91439" marT="45713" marB="45713"/>
                </a:tc>
                <a:tc>
                  <a:txBody>
                    <a:bodyPr/>
                    <a:lstStyle/>
                    <a:p>
                      <a:r>
                        <a:rPr lang="en-GB" sz="1800" dirty="0" smtClean="0"/>
                        <a:t>Answer</a:t>
                      </a:r>
                      <a:endParaRPr lang="en-GB" sz="1800" dirty="0"/>
                    </a:p>
                  </a:txBody>
                  <a:tcPr marL="91439" marR="91439" marT="45713" marB="45713"/>
                </a:tc>
              </a:tr>
              <a:tr h="430527">
                <a:tc>
                  <a:txBody>
                    <a:bodyPr/>
                    <a:lstStyle/>
                    <a:p>
                      <a:pPr>
                        <a:lnSpc>
                          <a:spcPct val="115000"/>
                        </a:lnSpc>
                        <a:spcAft>
                          <a:spcPts val="0"/>
                        </a:spcAft>
                      </a:pPr>
                      <a:r>
                        <a:rPr lang="en-GB" sz="1400" b="1" dirty="0" smtClean="0">
                          <a:solidFill>
                            <a:schemeClr val="accent1">
                              <a:lumMod val="60000"/>
                              <a:lumOff val="40000"/>
                            </a:schemeClr>
                          </a:solidFill>
                          <a:effectLst/>
                          <a:latin typeface="+mn-lt"/>
                          <a:ea typeface="Calibri"/>
                          <a:cs typeface="Times New Roman"/>
                        </a:rPr>
                        <a:t>Structure</a:t>
                      </a:r>
                      <a:endParaRPr lang="en-GB" sz="1400" b="1" dirty="0">
                        <a:solidFill>
                          <a:schemeClr val="accent1">
                            <a:lumMod val="60000"/>
                            <a:lumOff val="40000"/>
                          </a:schemeClr>
                        </a:solidFill>
                        <a:effectLst/>
                        <a:latin typeface="+mn-lt"/>
                        <a:ea typeface="Calibri"/>
                        <a:cs typeface="Times New Roman"/>
                      </a:endParaRPr>
                    </a:p>
                  </a:txBody>
                  <a:tcPr marL="68579" marR="68579" marT="0" marB="0"/>
                </a:tc>
                <a:tc>
                  <a:txBody>
                    <a:bodyPr/>
                    <a:lstStyle/>
                    <a:p>
                      <a:pPr>
                        <a:lnSpc>
                          <a:spcPct val="115000"/>
                        </a:lnSpc>
                        <a:spcAft>
                          <a:spcPts val="0"/>
                        </a:spcAft>
                      </a:pPr>
                      <a:endParaRPr lang="en-GB" sz="1400" kern="1200" dirty="0" smtClean="0">
                        <a:solidFill>
                          <a:schemeClr val="tx2"/>
                        </a:solidFill>
                        <a:effectLst/>
                        <a:latin typeface="+mn-lt"/>
                        <a:ea typeface="+mn-ea"/>
                        <a:cs typeface="+mn-cs"/>
                      </a:endParaRPr>
                    </a:p>
                  </a:txBody>
                  <a:tcPr marL="68579" marR="68579" marT="0" marB="0">
                    <a:solidFill>
                      <a:schemeClr val="accent5">
                        <a:lumMod val="40000"/>
                        <a:lumOff val="60000"/>
                      </a:schemeClr>
                    </a:solidFill>
                  </a:tcPr>
                </a:tc>
              </a:tr>
              <a:tr h="1147453">
                <a:tc>
                  <a:txBody>
                    <a:bodyPr/>
                    <a:lstStyle/>
                    <a:p>
                      <a:pPr>
                        <a:lnSpc>
                          <a:spcPct val="115000"/>
                        </a:lnSpc>
                        <a:spcAft>
                          <a:spcPts val="0"/>
                        </a:spcAft>
                      </a:pPr>
                      <a:r>
                        <a:rPr lang="en-GB" sz="1400" b="0" dirty="0" smtClean="0">
                          <a:solidFill>
                            <a:schemeClr val="tx2"/>
                          </a:solidFill>
                          <a:effectLst/>
                          <a:latin typeface="+mn-lt"/>
                          <a:ea typeface="Calibri"/>
                          <a:cs typeface="Times New Roman"/>
                        </a:rPr>
                        <a:t>Feedback that there should be part-time</a:t>
                      </a:r>
                      <a:r>
                        <a:rPr lang="en-GB" sz="1400" b="0" baseline="0" dirty="0" smtClean="0">
                          <a:solidFill>
                            <a:schemeClr val="tx2"/>
                          </a:solidFill>
                          <a:effectLst/>
                          <a:latin typeface="+mn-lt"/>
                          <a:ea typeface="Calibri"/>
                          <a:cs typeface="Times New Roman"/>
                        </a:rPr>
                        <a:t> ESOL posts given the increasing demand for ESOL provision, particularly to support the refugee resettlement programme.</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3 x 0.2 </a:t>
                      </a:r>
                      <a:r>
                        <a:rPr lang="en-GB" sz="1400" b="0" dirty="0" err="1" smtClean="0">
                          <a:solidFill>
                            <a:schemeClr val="tx2"/>
                          </a:solidFill>
                          <a:effectLst/>
                          <a:latin typeface="+mn-lt"/>
                          <a:ea typeface="Calibri"/>
                          <a:cs typeface="Times New Roman"/>
                        </a:rPr>
                        <a:t>fte</a:t>
                      </a:r>
                      <a:r>
                        <a:rPr lang="en-GB" sz="1400" b="0" dirty="0" smtClean="0">
                          <a:solidFill>
                            <a:schemeClr val="tx2"/>
                          </a:solidFill>
                          <a:effectLst/>
                          <a:latin typeface="+mn-lt"/>
                          <a:ea typeface="Calibri"/>
                          <a:cs typeface="Times New Roman"/>
                        </a:rPr>
                        <a:t> posts  for ESOL at Grade 10 have</a:t>
                      </a:r>
                      <a:r>
                        <a:rPr lang="en-GB" sz="1400" b="0" baseline="0" dirty="0" smtClean="0">
                          <a:solidFill>
                            <a:schemeClr val="tx2"/>
                          </a:solidFill>
                          <a:effectLst/>
                          <a:latin typeface="+mn-lt"/>
                          <a:ea typeface="Calibri"/>
                          <a:cs typeface="Times New Roman"/>
                        </a:rPr>
                        <a:t> been added to the structure for Carlisle, Workington and Barrow</a:t>
                      </a:r>
                      <a:endParaRPr lang="en-GB" sz="1400" b="0" dirty="0">
                        <a:solidFill>
                          <a:schemeClr val="tx2"/>
                        </a:solidFill>
                        <a:effectLst/>
                        <a:latin typeface="+mn-lt"/>
                        <a:ea typeface="Calibri"/>
                        <a:cs typeface="Times New Roman"/>
                      </a:endParaRPr>
                    </a:p>
                  </a:txBody>
                  <a:tcPr marL="68582" marR="68582" marT="0" marB="0"/>
                </a:tc>
              </a:tr>
              <a:tr h="864150">
                <a:tc>
                  <a:txBody>
                    <a:bodyPr/>
                    <a:lstStyle/>
                    <a:p>
                      <a:pPr>
                        <a:lnSpc>
                          <a:spcPct val="115000"/>
                        </a:lnSpc>
                        <a:spcAft>
                          <a:spcPts val="0"/>
                        </a:spcAft>
                      </a:pPr>
                      <a:r>
                        <a:rPr lang="en-GB" sz="1400" dirty="0" smtClean="0">
                          <a:solidFill>
                            <a:schemeClr val="tx2"/>
                          </a:solidFill>
                          <a:effectLst/>
                          <a:latin typeface="+mn-lt"/>
                          <a:ea typeface="Calibri"/>
                          <a:cs typeface="Times New Roman"/>
                        </a:rPr>
                        <a:t>Feedback that the 0.4</a:t>
                      </a:r>
                      <a:r>
                        <a:rPr lang="en-GB" sz="1400" baseline="0" dirty="0" smtClean="0">
                          <a:solidFill>
                            <a:schemeClr val="tx2"/>
                          </a:solidFill>
                          <a:effectLst/>
                          <a:latin typeface="+mn-lt"/>
                          <a:ea typeface="Calibri"/>
                          <a:cs typeface="Times New Roman"/>
                        </a:rPr>
                        <a:t> </a:t>
                      </a:r>
                      <a:r>
                        <a:rPr lang="en-GB" sz="1400" baseline="0" dirty="0" err="1" smtClean="0">
                          <a:solidFill>
                            <a:schemeClr val="tx2"/>
                          </a:solidFill>
                          <a:effectLst/>
                          <a:latin typeface="+mn-lt"/>
                          <a:ea typeface="Calibri"/>
                          <a:cs typeface="Times New Roman"/>
                        </a:rPr>
                        <a:t>fte</a:t>
                      </a:r>
                      <a:r>
                        <a:rPr lang="en-GB" sz="1400" baseline="0" dirty="0" smtClean="0">
                          <a:solidFill>
                            <a:schemeClr val="tx2"/>
                          </a:solidFill>
                          <a:effectLst/>
                          <a:latin typeface="+mn-lt"/>
                          <a:ea typeface="Calibri"/>
                          <a:cs typeface="Times New Roman"/>
                        </a:rPr>
                        <a:t> Science tutor post for Carlisle is too many hours and should be 0.2 </a:t>
                      </a:r>
                      <a:r>
                        <a:rPr lang="en-GB" sz="1400" baseline="0" dirty="0" err="1" smtClean="0">
                          <a:solidFill>
                            <a:schemeClr val="tx2"/>
                          </a:solidFill>
                          <a:effectLst/>
                          <a:latin typeface="+mn-lt"/>
                          <a:ea typeface="Calibri"/>
                          <a:cs typeface="Times New Roman"/>
                        </a:rPr>
                        <a:t>fte</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The post has</a:t>
                      </a:r>
                      <a:r>
                        <a:rPr lang="en-GB" sz="1400" baseline="0" dirty="0" smtClean="0">
                          <a:solidFill>
                            <a:schemeClr val="tx2"/>
                          </a:solidFill>
                          <a:effectLst/>
                          <a:latin typeface="+mn-lt"/>
                          <a:ea typeface="Calibri"/>
                          <a:cs typeface="Times New Roman"/>
                        </a:rPr>
                        <a:t> been amended and is now 0.2 </a:t>
                      </a:r>
                      <a:r>
                        <a:rPr lang="en-GB" sz="1400" baseline="0" dirty="0" err="1" smtClean="0">
                          <a:solidFill>
                            <a:schemeClr val="tx2"/>
                          </a:solidFill>
                          <a:effectLst/>
                          <a:latin typeface="+mn-lt"/>
                          <a:ea typeface="Calibri"/>
                          <a:cs typeface="Times New Roman"/>
                        </a:rPr>
                        <a:t>fte</a:t>
                      </a:r>
                      <a:r>
                        <a:rPr lang="en-GB" sz="1400" baseline="0" dirty="0" smtClean="0">
                          <a:solidFill>
                            <a:schemeClr val="tx2"/>
                          </a:solidFill>
                          <a:effectLst/>
                          <a:latin typeface="+mn-lt"/>
                          <a:ea typeface="Calibri"/>
                          <a:cs typeface="Times New Roman"/>
                        </a:rPr>
                        <a:t>.</a:t>
                      </a:r>
                      <a:endParaRPr lang="en-GB" sz="1400" dirty="0">
                        <a:solidFill>
                          <a:schemeClr val="tx2"/>
                        </a:solidFill>
                        <a:effectLst/>
                        <a:latin typeface="+mn-lt"/>
                        <a:ea typeface="Calibri"/>
                        <a:cs typeface="Times New Roman"/>
                      </a:endParaRPr>
                    </a:p>
                  </a:txBody>
                  <a:tcPr marL="68579" marR="68579" marT="0" marB="0"/>
                </a:tc>
              </a:tr>
              <a:tr h="992188">
                <a:tc>
                  <a:txBody>
                    <a:bodyPr/>
                    <a:lstStyle/>
                    <a:p>
                      <a:pPr>
                        <a:lnSpc>
                          <a:spcPct val="115000"/>
                        </a:lnSpc>
                        <a:spcAft>
                          <a:spcPts val="0"/>
                        </a:spcAft>
                      </a:pPr>
                      <a:r>
                        <a:rPr lang="en-GB" sz="1400" b="0" dirty="0" smtClean="0">
                          <a:solidFill>
                            <a:schemeClr val="tx2"/>
                          </a:solidFill>
                          <a:effectLst/>
                          <a:latin typeface="+mn-lt"/>
                          <a:ea typeface="Calibri"/>
                          <a:cs typeface="Times New Roman"/>
                        </a:rPr>
                        <a:t>Feedback that the 0.4 </a:t>
                      </a:r>
                      <a:r>
                        <a:rPr lang="en-GB" sz="1400" b="0" dirty="0" err="1" smtClean="0">
                          <a:solidFill>
                            <a:schemeClr val="tx2"/>
                          </a:solidFill>
                          <a:effectLst/>
                          <a:latin typeface="+mn-lt"/>
                          <a:ea typeface="Calibri"/>
                          <a:cs typeface="Times New Roman"/>
                        </a:rPr>
                        <a:t>fte</a:t>
                      </a:r>
                      <a:r>
                        <a:rPr lang="en-GB" sz="1400" b="0" dirty="0" smtClean="0">
                          <a:solidFill>
                            <a:schemeClr val="tx2"/>
                          </a:solidFill>
                          <a:effectLst/>
                          <a:latin typeface="+mn-lt"/>
                          <a:ea typeface="Calibri"/>
                          <a:cs typeface="Times New Roman"/>
                        </a:rPr>
                        <a:t> Digital</a:t>
                      </a:r>
                      <a:r>
                        <a:rPr lang="en-GB" sz="1400" b="0" baseline="0" dirty="0" smtClean="0">
                          <a:solidFill>
                            <a:schemeClr val="tx2"/>
                          </a:solidFill>
                          <a:effectLst/>
                          <a:latin typeface="+mn-lt"/>
                          <a:ea typeface="Calibri"/>
                          <a:cs typeface="Times New Roman"/>
                        </a:rPr>
                        <a:t> tutor post for Eden should be reduced to 0.2 </a:t>
                      </a:r>
                      <a:r>
                        <a:rPr lang="en-GB" sz="1400" b="0" baseline="0" dirty="0" err="1" smtClean="0">
                          <a:solidFill>
                            <a:schemeClr val="tx2"/>
                          </a:solidFill>
                          <a:effectLst/>
                          <a:latin typeface="+mn-lt"/>
                          <a:ea typeface="Calibri"/>
                          <a:cs typeface="Times New Roman"/>
                        </a:rPr>
                        <a:t>fte</a:t>
                      </a:r>
                      <a:r>
                        <a:rPr lang="en-GB" sz="1400" b="0" baseline="0" dirty="0" smtClean="0">
                          <a:solidFill>
                            <a:schemeClr val="tx2"/>
                          </a:solidFill>
                          <a:effectLst/>
                          <a:latin typeface="+mn-lt"/>
                          <a:ea typeface="Calibri"/>
                          <a:cs typeface="Times New Roman"/>
                        </a:rPr>
                        <a:t> with a 0.2 </a:t>
                      </a:r>
                      <a:r>
                        <a:rPr lang="en-GB" sz="1400" b="0" baseline="0" dirty="0" err="1" smtClean="0">
                          <a:solidFill>
                            <a:schemeClr val="tx2"/>
                          </a:solidFill>
                          <a:effectLst/>
                          <a:latin typeface="+mn-lt"/>
                          <a:ea typeface="Calibri"/>
                          <a:cs typeface="Times New Roman"/>
                        </a:rPr>
                        <a:t>fte</a:t>
                      </a:r>
                      <a:r>
                        <a:rPr lang="en-GB" sz="1400" b="0" baseline="0" dirty="0" smtClean="0">
                          <a:solidFill>
                            <a:schemeClr val="tx2"/>
                          </a:solidFill>
                          <a:effectLst/>
                          <a:latin typeface="+mn-lt"/>
                          <a:ea typeface="Calibri"/>
                          <a:cs typeface="Times New Roman"/>
                        </a:rPr>
                        <a:t> Employability tutor post added</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Agreed.  The Digital post has been reduced to 0.2 </a:t>
                      </a:r>
                      <a:r>
                        <a:rPr lang="en-GB" sz="1400" b="0" dirty="0" err="1" smtClean="0">
                          <a:solidFill>
                            <a:schemeClr val="tx2"/>
                          </a:solidFill>
                          <a:effectLst/>
                          <a:latin typeface="+mn-lt"/>
                          <a:ea typeface="Calibri"/>
                          <a:cs typeface="Times New Roman"/>
                        </a:rPr>
                        <a:t>fte</a:t>
                      </a:r>
                      <a:r>
                        <a:rPr lang="en-GB" sz="1400" b="0" dirty="0" smtClean="0">
                          <a:solidFill>
                            <a:schemeClr val="tx2"/>
                          </a:solidFill>
                          <a:effectLst/>
                          <a:latin typeface="+mn-lt"/>
                          <a:ea typeface="Calibri"/>
                          <a:cs typeface="Times New Roman"/>
                        </a:rPr>
                        <a:t> and </a:t>
                      </a:r>
                      <a:r>
                        <a:rPr lang="en-GB" sz="1400" b="0" baseline="0" dirty="0" smtClean="0">
                          <a:solidFill>
                            <a:schemeClr val="tx2"/>
                          </a:solidFill>
                          <a:effectLst/>
                          <a:latin typeface="+mn-lt"/>
                          <a:ea typeface="Calibri"/>
                          <a:cs typeface="Times New Roman"/>
                        </a:rPr>
                        <a:t>a</a:t>
                      </a:r>
                      <a:r>
                        <a:rPr lang="en-GB" sz="1400" b="0" dirty="0" smtClean="0">
                          <a:solidFill>
                            <a:schemeClr val="tx2"/>
                          </a:solidFill>
                          <a:effectLst/>
                          <a:latin typeface="+mn-lt"/>
                          <a:ea typeface="Calibri"/>
                          <a:cs typeface="Times New Roman"/>
                        </a:rPr>
                        <a:t> 0.2 </a:t>
                      </a:r>
                      <a:r>
                        <a:rPr lang="en-GB" sz="1400" b="0" dirty="0" err="1" smtClean="0">
                          <a:solidFill>
                            <a:schemeClr val="tx2"/>
                          </a:solidFill>
                          <a:effectLst/>
                          <a:latin typeface="+mn-lt"/>
                          <a:ea typeface="Calibri"/>
                          <a:cs typeface="Times New Roman"/>
                        </a:rPr>
                        <a:t>fte</a:t>
                      </a:r>
                      <a:r>
                        <a:rPr lang="en-GB" sz="1400" b="0" dirty="0" smtClean="0">
                          <a:solidFill>
                            <a:schemeClr val="tx2"/>
                          </a:solidFill>
                          <a:effectLst/>
                          <a:latin typeface="+mn-lt"/>
                          <a:ea typeface="Calibri"/>
                          <a:cs typeface="Times New Roman"/>
                        </a:rPr>
                        <a:t> Employability post added.</a:t>
                      </a:r>
                      <a:endParaRPr lang="en-GB" sz="1400" b="0" dirty="0">
                        <a:solidFill>
                          <a:schemeClr val="tx2"/>
                        </a:solidFill>
                        <a:effectLst/>
                        <a:latin typeface="+mn-lt"/>
                        <a:ea typeface="Calibri"/>
                        <a:cs typeface="Times New Roman"/>
                      </a:endParaRPr>
                    </a:p>
                  </a:txBody>
                  <a:tcPr marL="68582" marR="68582" marT="0" marB="0"/>
                </a:tc>
              </a:tr>
              <a:tr h="648093">
                <a:tc>
                  <a:txBody>
                    <a:bodyPr/>
                    <a:lstStyle/>
                    <a:p>
                      <a:pPr>
                        <a:spcAft>
                          <a:spcPts val="0"/>
                        </a:spcAft>
                      </a:pPr>
                      <a:r>
                        <a:rPr lang="en-GB" sz="1400" dirty="0" smtClean="0">
                          <a:solidFill>
                            <a:schemeClr val="tx2"/>
                          </a:solidFill>
                          <a:effectLst/>
                          <a:latin typeface="+mn-lt"/>
                          <a:ea typeface="Times New Roman"/>
                          <a:cs typeface="Consolas"/>
                        </a:rPr>
                        <a:t>Could</a:t>
                      </a:r>
                      <a:r>
                        <a:rPr lang="en-GB" sz="1400" baseline="0" dirty="0" smtClean="0">
                          <a:solidFill>
                            <a:schemeClr val="tx2"/>
                          </a:solidFill>
                          <a:effectLst/>
                          <a:latin typeface="+mn-lt"/>
                          <a:ea typeface="Times New Roman"/>
                          <a:cs typeface="Consolas"/>
                        </a:rPr>
                        <a:t> the CLAS Manager post grading be reviewed since the Advanced Practitioner posts have been regraded?</a:t>
                      </a:r>
                      <a:r>
                        <a:rPr lang="en-GB" sz="1400" dirty="0" smtClean="0">
                          <a:solidFill>
                            <a:schemeClr val="tx2"/>
                          </a:solidFill>
                          <a:effectLst/>
                          <a:latin typeface="+mn-lt"/>
                          <a:ea typeface="Times New Roman"/>
                          <a:cs typeface="Consolas"/>
                        </a:rPr>
                        <a:t> </a:t>
                      </a:r>
                      <a:endParaRPr lang="en-GB" sz="1400" dirty="0">
                        <a:solidFill>
                          <a:schemeClr val="tx2"/>
                        </a:solidFill>
                        <a:effectLst/>
                        <a:latin typeface="+mn-lt"/>
                        <a:ea typeface="Calibri"/>
                        <a:cs typeface="Consolas"/>
                      </a:endParaRPr>
                    </a:p>
                  </a:txBody>
                  <a:tcPr marL="68573" marR="68573"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The CLAS Manager posts are not in scope for this</a:t>
                      </a:r>
                      <a:r>
                        <a:rPr lang="en-GB" sz="1400" baseline="0" dirty="0" smtClean="0">
                          <a:solidFill>
                            <a:schemeClr val="tx2"/>
                          </a:solidFill>
                          <a:effectLst/>
                          <a:latin typeface="+mn-lt"/>
                          <a:ea typeface="Calibri"/>
                          <a:cs typeface="Times New Roman"/>
                        </a:rPr>
                        <a:t> restructure and as such the grading remains the same.</a:t>
                      </a:r>
                      <a:endParaRPr lang="en-GB" sz="1400" dirty="0">
                        <a:solidFill>
                          <a:schemeClr val="tx2"/>
                        </a:solidFill>
                        <a:effectLst/>
                        <a:latin typeface="+mn-lt"/>
                        <a:ea typeface="Calibri"/>
                        <a:cs typeface="Times New Roman"/>
                      </a:endParaRPr>
                    </a:p>
                  </a:txBody>
                  <a:tcPr marL="68573" marR="68573"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4546601"/>
        </p:xfrm>
        <a:graphic>
          <a:graphicData uri="http://schemas.openxmlformats.org/drawingml/2006/table">
            <a:tbl>
              <a:tblPr firstRow="1" bandRow="1">
                <a:tableStyleId>{5C22544A-7EE6-4342-B048-85BDC9FD1C3A}</a:tableStyleId>
              </a:tblPr>
              <a:tblGrid>
                <a:gridCol w="3668884"/>
                <a:gridCol w="4755978"/>
              </a:tblGrid>
              <a:tr h="365788">
                <a:tc>
                  <a:txBody>
                    <a:bodyPr/>
                    <a:lstStyle/>
                    <a:p>
                      <a:r>
                        <a:rPr lang="en-GB" sz="1800" dirty="0" smtClean="0"/>
                        <a:t>Question</a:t>
                      </a:r>
                      <a:endParaRPr lang="en-GB" sz="1800" dirty="0"/>
                    </a:p>
                  </a:txBody>
                  <a:tcPr marL="91439" marR="91439" marT="45704" marB="45704"/>
                </a:tc>
                <a:tc>
                  <a:txBody>
                    <a:bodyPr/>
                    <a:lstStyle/>
                    <a:p>
                      <a:r>
                        <a:rPr lang="en-GB" sz="1800" dirty="0" smtClean="0"/>
                        <a:t>Answer</a:t>
                      </a:r>
                      <a:endParaRPr lang="en-GB" sz="1800" dirty="0"/>
                    </a:p>
                  </a:txBody>
                  <a:tcPr marL="91439" marR="91439" marT="45704" marB="45704"/>
                </a:tc>
              </a:tr>
              <a:tr h="430448">
                <a:tc>
                  <a:txBody>
                    <a:bodyPr/>
                    <a:lstStyle/>
                    <a:p>
                      <a:pPr>
                        <a:lnSpc>
                          <a:spcPct val="115000"/>
                        </a:lnSpc>
                        <a:spcAft>
                          <a:spcPts val="0"/>
                        </a:spcAft>
                      </a:pPr>
                      <a:r>
                        <a:rPr lang="en-GB" sz="1400" b="1" dirty="0" smtClean="0">
                          <a:solidFill>
                            <a:schemeClr val="accent1">
                              <a:lumMod val="60000"/>
                              <a:lumOff val="40000"/>
                            </a:schemeClr>
                          </a:solidFill>
                          <a:effectLst/>
                          <a:latin typeface="+mn-lt"/>
                          <a:ea typeface="Calibri"/>
                          <a:cs typeface="Times New Roman"/>
                        </a:rPr>
                        <a:t>Structure</a:t>
                      </a:r>
                      <a:endParaRPr lang="en-GB" sz="1400" b="1" dirty="0">
                        <a:solidFill>
                          <a:schemeClr val="accent1">
                            <a:lumMod val="60000"/>
                            <a:lumOff val="40000"/>
                          </a:schemeClr>
                        </a:solidFill>
                        <a:effectLst/>
                        <a:latin typeface="+mn-lt"/>
                        <a:ea typeface="Calibri"/>
                        <a:cs typeface="Times New Roman"/>
                      </a:endParaRPr>
                    </a:p>
                  </a:txBody>
                  <a:tcPr marL="68579" marR="68579" marT="0" marB="0"/>
                </a:tc>
                <a:tc>
                  <a:txBody>
                    <a:bodyPr/>
                    <a:lstStyle/>
                    <a:p>
                      <a:pPr>
                        <a:lnSpc>
                          <a:spcPct val="115000"/>
                        </a:lnSpc>
                        <a:spcAft>
                          <a:spcPts val="0"/>
                        </a:spcAft>
                      </a:pPr>
                      <a:endParaRPr lang="en-GB" sz="1400" kern="1200" dirty="0" smtClean="0">
                        <a:solidFill>
                          <a:schemeClr val="tx2"/>
                        </a:solidFill>
                        <a:effectLst/>
                        <a:latin typeface="+mn-lt"/>
                        <a:ea typeface="+mn-ea"/>
                        <a:cs typeface="+mn-cs"/>
                      </a:endParaRPr>
                    </a:p>
                  </a:txBody>
                  <a:tcPr marL="68579" marR="68579" marT="0" marB="0">
                    <a:solidFill>
                      <a:schemeClr val="accent5">
                        <a:lumMod val="40000"/>
                        <a:lumOff val="60000"/>
                      </a:schemeClr>
                    </a:solidFill>
                  </a:tcPr>
                </a:tc>
              </a:tr>
              <a:tr h="1363568">
                <a:tc>
                  <a:txBody>
                    <a:bodyPr/>
                    <a:lstStyle/>
                    <a:p>
                      <a:pPr>
                        <a:lnSpc>
                          <a:spcPct val="115000"/>
                        </a:lnSpc>
                        <a:spcAft>
                          <a:spcPts val="0"/>
                        </a:spcAft>
                      </a:pPr>
                      <a:r>
                        <a:rPr lang="en-GB" sz="1400" b="0" kern="1200" dirty="0" smtClean="0">
                          <a:solidFill>
                            <a:schemeClr val="tx2"/>
                          </a:solidFill>
                          <a:effectLst/>
                          <a:latin typeface="+mn-lt"/>
                          <a:ea typeface="+mn-ea"/>
                          <a:cs typeface="+mn-cs"/>
                        </a:rPr>
                        <a:t>Is it possible to make each 0.2 Family Literacy and 0.2 Family Numeracy roles into 2 x 0.2 Family Literacy/Numeracy roles so that within the 0.2 role a tutor could do both / either depending on demand.</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That posts remain as is on the structure, however there is nothing to prevent teaching of either subject within</a:t>
                      </a:r>
                      <a:r>
                        <a:rPr lang="en-GB" sz="1400" b="0" baseline="0" dirty="0" smtClean="0">
                          <a:solidFill>
                            <a:schemeClr val="tx2"/>
                          </a:solidFill>
                          <a:effectLst/>
                          <a:latin typeface="+mn-lt"/>
                          <a:ea typeface="Calibri"/>
                          <a:cs typeface="Times New Roman"/>
                        </a:rPr>
                        <a:t> the 0.2, dependant on local need.</a:t>
                      </a:r>
                      <a:endParaRPr lang="en-GB" sz="1400" b="0" dirty="0">
                        <a:solidFill>
                          <a:schemeClr val="tx2"/>
                        </a:solidFill>
                        <a:effectLst/>
                        <a:latin typeface="+mn-lt"/>
                        <a:ea typeface="Calibri"/>
                        <a:cs typeface="Times New Roman"/>
                      </a:endParaRPr>
                    </a:p>
                  </a:txBody>
                  <a:tcPr marL="68582" marR="68582" marT="0" marB="0"/>
                </a:tc>
              </a:tr>
              <a:tr h="490764">
                <a:tc>
                  <a:txBody>
                    <a:bodyPr/>
                    <a:lstStyle/>
                    <a:p>
                      <a:pPr>
                        <a:spcAft>
                          <a:spcPts val="0"/>
                        </a:spcAft>
                      </a:pPr>
                      <a:r>
                        <a:rPr lang="en-GB" sz="1400" b="0" dirty="0" smtClean="0">
                          <a:solidFill>
                            <a:schemeClr val="tx2"/>
                          </a:solidFill>
                          <a:effectLst/>
                          <a:latin typeface="+mn-lt"/>
                          <a:ea typeface="Calibri"/>
                          <a:cs typeface="Consolas"/>
                        </a:rPr>
                        <a:t>It is possible for the Healthy</a:t>
                      </a:r>
                      <a:r>
                        <a:rPr lang="en-GB" sz="1400" b="0" baseline="0" dirty="0" smtClean="0">
                          <a:solidFill>
                            <a:schemeClr val="tx2"/>
                          </a:solidFill>
                          <a:effectLst/>
                          <a:latin typeface="+mn-lt"/>
                          <a:ea typeface="Calibri"/>
                          <a:cs typeface="Consolas"/>
                        </a:rPr>
                        <a:t> Hearts tutoring to be at Grade 9 due to the client group?</a:t>
                      </a:r>
                      <a:endParaRPr lang="en-GB" sz="1400" b="0" dirty="0">
                        <a:solidFill>
                          <a:schemeClr val="tx2"/>
                        </a:solidFill>
                        <a:effectLst/>
                        <a:latin typeface="+mn-lt"/>
                        <a:ea typeface="Calibri"/>
                        <a:cs typeface="Consolas"/>
                      </a:endParaRPr>
                    </a:p>
                  </a:txBody>
                  <a:tcPr marL="68586" marR="68586"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This has been reviewed and does not attract sufficient</a:t>
                      </a:r>
                      <a:r>
                        <a:rPr lang="en-GB" sz="1400" baseline="0" dirty="0" smtClean="0">
                          <a:solidFill>
                            <a:schemeClr val="tx2"/>
                          </a:solidFill>
                          <a:effectLst/>
                          <a:latin typeface="+mn-lt"/>
                          <a:ea typeface="Calibri"/>
                          <a:cs typeface="Times New Roman"/>
                        </a:rPr>
                        <a:t> JWCs to be at Grade 9.</a:t>
                      </a:r>
                      <a:endParaRPr lang="en-GB" sz="1400" dirty="0">
                        <a:solidFill>
                          <a:schemeClr val="tx2"/>
                        </a:solidFill>
                        <a:effectLst/>
                        <a:latin typeface="+mn-lt"/>
                        <a:ea typeface="Calibri"/>
                        <a:cs typeface="Times New Roman"/>
                      </a:endParaRPr>
                    </a:p>
                  </a:txBody>
                  <a:tcPr marL="68586" marR="68586" marT="0" marB="0"/>
                </a:tc>
              </a:tr>
              <a:tr h="423537">
                <a:tc>
                  <a:txBody>
                    <a:bodyPr/>
                    <a:lstStyle/>
                    <a:p>
                      <a:pPr>
                        <a:spcAft>
                          <a:spcPts val="0"/>
                        </a:spcAft>
                      </a:pPr>
                      <a:r>
                        <a:rPr lang="en-GB" sz="1400" b="1" dirty="0" smtClean="0">
                          <a:solidFill>
                            <a:srgbClr val="FF0000"/>
                          </a:solidFill>
                          <a:effectLst/>
                          <a:latin typeface="+mn-lt"/>
                          <a:ea typeface="Calibri"/>
                          <a:cs typeface="Consolas"/>
                        </a:rPr>
                        <a:t>Travel</a:t>
                      </a:r>
                      <a:r>
                        <a:rPr lang="en-GB" sz="1400" b="1" baseline="0" dirty="0" smtClean="0">
                          <a:solidFill>
                            <a:srgbClr val="FF0000"/>
                          </a:solidFill>
                          <a:effectLst/>
                          <a:latin typeface="+mn-lt"/>
                          <a:ea typeface="Calibri"/>
                          <a:cs typeface="Consolas"/>
                        </a:rPr>
                        <a:t> and </a:t>
                      </a:r>
                      <a:r>
                        <a:rPr lang="en-GB" sz="1400" b="1" baseline="0" dirty="0" err="1" smtClean="0">
                          <a:solidFill>
                            <a:srgbClr val="FF0000"/>
                          </a:solidFill>
                          <a:effectLst/>
                          <a:latin typeface="+mn-lt"/>
                          <a:ea typeface="Calibri"/>
                          <a:cs typeface="Consolas"/>
                        </a:rPr>
                        <a:t>Workbase</a:t>
                      </a:r>
                      <a:endParaRPr lang="en-GB" sz="1400" b="1" dirty="0">
                        <a:solidFill>
                          <a:srgbClr val="FF0000"/>
                        </a:solidFill>
                        <a:effectLst/>
                        <a:latin typeface="+mn-lt"/>
                        <a:ea typeface="Calibri"/>
                        <a:cs typeface="Consolas"/>
                      </a:endParaRPr>
                    </a:p>
                  </a:txBody>
                  <a:tcPr marL="68586" marR="68586" marT="0" marB="0"/>
                </a:tc>
                <a:tc>
                  <a:txBody>
                    <a:bodyPr/>
                    <a:lstStyle/>
                    <a:p>
                      <a:pPr>
                        <a:lnSpc>
                          <a:spcPct val="115000"/>
                        </a:lnSpc>
                        <a:spcAft>
                          <a:spcPts val="0"/>
                        </a:spcAft>
                      </a:pPr>
                      <a:endParaRPr lang="en-GB" sz="1400" dirty="0">
                        <a:solidFill>
                          <a:schemeClr val="tx2"/>
                        </a:solidFill>
                        <a:effectLst/>
                        <a:latin typeface="+mn-lt"/>
                        <a:ea typeface="Calibri"/>
                        <a:cs typeface="Times New Roman"/>
                      </a:endParaRPr>
                    </a:p>
                  </a:txBody>
                  <a:tcPr marL="68586" marR="68586" marT="0" marB="0"/>
                </a:tc>
              </a:tr>
              <a:tr h="1472496">
                <a:tc>
                  <a:txBody>
                    <a:bodyPr/>
                    <a:lstStyle/>
                    <a:p>
                      <a:pPr>
                        <a:lnSpc>
                          <a:spcPct val="115000"/>
                        </a:lnSpc>
                        <a:spcAft>
                          <a:spcPts val="0"/>
                        </a:spcAft>
                      </a:pPr>
                      <a:r>
                        <a:rPr lang="en-GB" sz="1400" b="0" dirty="0" smtClean="0">
                          <a:solidFill>
                            <a:schemeClr val="tx2"/>
                          </a:solidFill>
                          <a:effectLst/>
                          <a:latin typeface="+mn-lt"/>
                          <a:ea typeface="Calibri"/>
                          <a:cs typeface="Times New Roman"/>
                        </a:rPr>
                        <a:t>The work base for the purposes of mileage</a:t>
                      </a:r>
                      <a:r>
                        <a:rPr lang="en-GB" sz="1400" b="0" baseline="0" dirty="0" smtClean="0">
                          <a:solidFill>
                            <a:schemeClr val="tx2"/>
                          </a:solidFill>
                          <a:effectLst/>
                          <a:latin typeface="+mn-lt"/>
                          <a:ea typeface="Calibri"/>
                          <a:cs typeface="Times New Roman"/>
                        </a:rPr>
                        <a:t> in Eden is given as </a:t>
                      </a:r>
                      <a:r>
                        <a:rPr lang="en-GB" sz="1400" b="0" baseline="0" dirty="0" err="1" smtClean="0">
                          <a:solidFill>
                            <a:schemeClr val="tx2"/>
                          </a:solidFill>
                          <a:effectLst/>
                          <a:latin typeface="+mn-lt"/>
                          <a:ea typeface="Calibri"/>
                          <a:cs typeface="Times New Roman"/>
                        </a:rPr>
                        <a:t>Skirsgill</a:t>
                      </a:r>
                      <a:r>
                        <a:rPr lang="en-GB" sz="1400" b="0" baseline="0" dirty="0" smtClean="0">
                          <a:solidFill>
                            <a:schemeClr val="tx2"/>
                          </a:solidFill>
                          <a:effectLst/>
                          <a:latin typeface="+mn-lt"/>
                          <a:ea typeface="Calibri"/>
                          <a:cs typeface="Times New Roman"/>
                        </a:rPr>
                        <a:t> Community Learning, due to the geographic nature of the district and the fact that there is an existing centre at </a:t>
                      </a:r>
                      <a:r>
                        <a:rPr lang="en-GB" sz="1400" b="0" baseline="0" dirty="0" err="1" smtClean="0">
                          <a:solidFill>
                            <a:schemeClr val="tx2"/>
                          </a:solidFill>
                          <a:effectLst/>
                          <a:latin typeface="+mn-lt"/>
                          <a:ea typeface="Calibri"/>
                          <a:cs typeface="Times New Roman"/>
                        </a:rPr>
                        <a:t>Shap</a:t>
                      </a:r>
                      <a:r>
                        <a:rPr lang="en-GB" sz="1400" b="0" baseline="0" dirty="0" smtClean="0">
                          <a:solidFill>
                            <a:schemeClr val="tx2"/>
                          </a:solidFill>
                          <a:effectLst/>
                          <a:latin typeface="+mn-lt"/>
                          <a:ea typeface="Calibri"/>
                          <a:cs typeface="Times New Roman"/>
                        </a:rPr>
                        <a:t> could </a:t>
                      </a:r>
                      <a:r>
                        <a:rPr lang="en-GB" sz="1400" b="0" baseline="0" dirty="0" err="1" smtClean="0">
                          <a:solidFill>
                            <a:schemeClr val="tx2"/>
                          </a:solidFill>
                          <a:effectLst/>
                          <a:latin typeface="+mn-lt"/>
                          <a:ea typeface="Calibri"/>
                          <a:cs typeface="Times New Roman"/>
                        </a:rPr>
                        <a:t>Shap</a:t>
                      </a:r>
                      <a:r>
                        <a:rPr lang="en-GB" sz="1400" b="0" baseline="0" dirty="0" smtClean="0">
                          <a:solidFill>
                            <a:schemeClr val="tx2"/>
                          </a:solidFill>
                          <a:effectLst/>
                          <a:latin typeface="+mn-lt"/>
                          <a:ea typeface="Calibri"/>
                          <a:cs typeface="Times New Roman"/>
                        </a:rPr>
                        <a:t> be  an alternative </a:t>
                      </a:r>
                      <a:r>
                        <a:rPr lang="en-GB" sz="1400" b="0" baseline="0" dirty="0" err="1" smtClean="0">
                          <a:solidFill>
                            <a:schemeClr val="tx2"/>
                          </a:solidFill>
                          <a:effectLst/>
                          <a:latin typeface="+mn-lt"/>
                          <a:ea typeface="Calibri"/>
                          <a:cs typeface="Times New Roman"/>
                        </a:rPr>
                        <a:t>workbase</a:t>
                      </a:r>
                      <a:r>
                        <a:rPr lang="en-GB" sz="1400" b="0" baseline="0" dirty="0" smtClean="0">
                          <a:solidFill>
                            <a:schemeClr val="tx2"/>
                          </a:solidFill>
                          <a:effectLst/>
                          <a:latin typeface="+mn-lt"/>
                          <a:ea typeface="Calibri"/>
                          <a:cs typeface="Times New Roman"/>
                        </a:rPr>
                        <a:t>?</a:t>
                      </a:r>
                      <a:endParaRPr lang="en-GB" sz="1400" b="0" dirty="0">
                        <a:solidFill>
                          <a:schemeClr val="tx2"/>
                        </a:solidFill>
                        <a:effectLst/>
                        <a:latin typeface="+mn-lt"/>
                        <a:ea typeface="Calibri"/>
                        <a:cs typeface="Times New Roman"/>
                      </a:endParaRPr>
                    </a:p>
                  </a:txBody>
                  <a:tcPr marL="68582" marR="68582"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For</a:t>
                      </a:r>
                      <a:r>
                        <a:rPr lang="en-GB" sz="1400" b="0" baseline="0" dirty="0" smtClean="0">
                          <a:solidFill>
                            <a:schemeClr val="tx2"/>
                          </a:solidFill>
                          <a:effectLst/>
                          <a:latin typeface="+mn-lt"/>
                          <a:ea typeface="Calibri"/>
                          <a:cs typeface="Times New Roman"/>
                        </a:rPr>
                        <a:t> Eden, either </a:t>
                      </a:r>
                      <a:r>
                        <a:rPr lang="en-GB" sz="1400" b="0" baseline="0" dirty="0" err="1" smtClean="0">
                          <a:solidFill>
                            <a:schemeClr val="tx2"/>
                          </a:solidFill>
                          <a:effectLst/>
                          <a:latin typeface="+mn-lt"/>
                          <a:ea typeface="Calibri"/>
                          <a:cs typeface="Times New Roman"/>
                        </a:rPr>
                        <a:t>Shap</a:t>
                      </a:r>
                      <a:r>
                        <a:rPr lang="en-GB" sz="1400" b="0" baseline="0" dirty="0" smtClean="0">
                          <a:solidFill>
                            <a:schemeClr val="tx2"/>
                          </a:solidFill>
                          <a:effectLst/>
                          <a:latin typeface="+mn-lt"/>
                          <a:ea typeface="Calibri"/>
                          <a:cs typeface="Times New Roman"/>
                        </a:rPr>
                        <a:t> or </a:t>
                      </a:r>
                      <a:r>
                        <a:rPr lang="en-GB" sz="1400" b="0" baseline="0" dirty="0" err="1" smtClean="0">
                          <a:solidFill>
                            <a:schemeClr val="tx2"/>
                          </a:solidFill>
                          <a:effectLst/>
                          <a:latin typeface="+mn-lt"/>
                          <a:ea typeface="Calibri"/>
                          <a:cs typeface="Times New Roman"/>
                        </a:rPr>
                        <a:t>Skirsgill</a:t>
                      </a:r>
                      <a:r>
                        <a:rPr lang="en-GB" sz="1400" b="0" baseline="0" dirty="0" smtClean="0">
                          <a:solidFill>
                            <a:schemeClr val="tx2"/>
                          </a:solidFill>
                          <a:effectLst/>
                          <a:latin typeface="+mn-lt"/>
                          <a:ea typeface="Calibri"/>
                          <a:cs typeface="Times New Roman"/>
                        </a:rPr>
                        <a:t> Community Learning will be the </a:t>
                      </a:r>
                      <a:r>
                        <a:rPr lang="en-GB" sz="1400" b="0" baseline="0" dirty="0" err="1" smtClean="0">
                          <a:solidFill>
                            <a:schemeClr val="tx2"/>
                          </a:solidFill>
                          <a:effectLst/>
                          <a:latin typeface="+mn-lt"/>
                          <a:ea typeface="Calibri"/>
                          <a:cs typeface="Times New Roman"/>
                        </a:rPr>
                        <a:t>workbase</a:t>
                      </a:r>
                      <a:r>
                        <a:rPr lang="en-GB" sz="1400" b="0" baseline="0" dirty="0" smtClean="0">
                          <a:solidFill>
                            <a:schemeClr val="tx2"/>
                          </a:solidFill>
                          <a:effectLst/>
                          <a:latin typeface="+mn-lt"/>
                          <a:ea typeface="Calibri"/>
                          <a:cs typeface="Times New Roman"/>
                        </a:rPr>
                        <a:t>, whichever is closest to the home address.  This </a:t>
                      </a:r>
                      <a:r>
                        <a:rPr lang="en-GB" sz="1400" b="0" baseline="0" dirty="0" err="1" smtClean="0">
                          <a:solidFill>
                            <a:schemeClr val="tx2"/>
                          </a:solidFill>
                          <a:effectLst/>
                          <a:latin typeface="+mn-lt"/>
                          <a:ea typeface="Calibri"/>
                          <a:cs typeface="Times New Roman"/>
                        </a:rPr>
                        <a:t>workbase</a:t>
                      </a:r>
                      <a:r>
                        <a:rPr lang="en-GB" sz="1400" b="0" baseline="0" dirty="0" smtClean="0">
                          <a:solidFill>
                            <a:schemeClr val="tx2"/>
                          </a:solidFill>
                          <a:effectLst/>
                          <a:latin typeface="+mn-lt"/>
                          <a:ea typeface="Calibri"/>
                          <a:cs typeface="Times New Roman"/>
                        </a:rPr>
                        <a:t> will be used as a basis for mileage.</a:t>
                      </a:r>
                      <a:endParaRPr lang="en-GB" sz="1400" b="0" dirty="0">
                        <a:solidFill>
                          <a:schemeClr val="tx2"/>
                        </a:solidFill>
                        <a:effectLst/>
                        <a:latin typeface="+mn-lt"/>
                        <a:ea typeface="Calibri"/>
                        <a:cs typeface="Times New Roman"/>
                      </a:endParaRPr>
                    </a:p>
                  </a:txBody>
                  <a:tcPr marL="68582" marR="68582"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5173665"/>
        </p:xfrm>
        <a:graphic>
          <a:graphicData uri="http://schemas.openxmlformats.org/drawingml/2006/table">
            <a:tbl>
              <a:tblPr firstRow="1" bandRow="1">
                <a:tableStyleId>{5C22544A-7EE6-4342-B048-85BDC9FD1C3A}</a:tableStyleId>
              </a:tblPr>
              <a:tblGrid>
                <a:gridCol w="3668884"/>
                <a:gridCol w="4755978"/>
              </a:tblGrid>
              <a:tr h="365718">
                <a:tc>
                  <a:txBody>
                    <a:bodyPr/>
                    <a:lstStyle/>
                    <a:p>
                      <a:r>
                        <a:rPr lang="en-GB" sz="1800" dirty="0" smtClean="0"/>
                        <a:t>Question</a:t>
                      </a:r>
                      <a:endParaRPr lang="en-GB" sz="1800" dirty="0"/>
                    </a:p>
                  </a:txBody>
                  <a:tcPr marL="91439" marR="91439" marT="45700" marB="45700"/>
                </a:tc>
                <a:tc>
                  <a:txBody>
                    <a:bodyPr/>
                    <a:lstStyle/>
                    <a:p>
                      <a:r>
                        <a:rPr lang="en-GB" sz="1800" dirty="0" smtClean="0"/>
                        <a:t>Answer</a:t>
                      </a:r>
                      <a:endParaRPr lang="en-GB" sz="1800" dirty="0"/>
                    </a:p>
                  </a:txBody>
                  <a:tcPr marL="91439" marR="91439" marT="45700" marB="45700"/>
                </a:tc>
              </a:tr>
              <a:tr h="423492">
                <a:tc>
                  <a:txBody>
                    <a:bodyPr/>
                    <a:lstStyle/>
                    <a:p>
                      <a:pPr>
                        <a:spcAft>
                          <a:spcPts val="0"/>
                        </a:spcAft>
                      </a:pPr>
                      <a:r>
                        <a:rPr lang="en-GB" sz="1400" b="1" dirty="0" smtClean="0">
                          <a:solidFill>
                            <a:srgbClr val="FF0000"/>
                          </a:solidFill>
                          <a:effectLst/>
                          <a:latin typeface="+mn-lt"/>
                          <a:ea typeface="Calibri"/>
                          <a:cs typeface="Consolas"/>
                        </a:rPr>
                        <a:t>Travel</a:t>
                      </a:r>
                      <a:r>
                        <a:rPr lang="en-GB" sz="1400" b="1" baseline="0" dirty="0" smtClean="0">
                          <a:solidFill>
                            <a:srgbClr val="FF0000"/>
                          </a:solidFill>
                          <a:effectLst/>
                          <a:latin typeface="+mn-lt"/>
                          <a:ea typeface="Calibri"/>
                          <a:cs typeface="Consolas"/>
                        </a:rPr>
                        <a:t> and </a:t>
                      </a:r>
                      <a:r>
                        <a:rPr lang="en-GB" sz="1400" b="1" baseline="0" dirty="0" err="1" smtClean="0">
                          <a:solidFill>
                            <a:srgbClr val="FF0000"/>
                          </a:solidFill>
                          <a:effectLst/>
                          <a:latin typeface="+mn-lt"/>
                          <a:ea typeface="Calibri"/>
                          <a:cs typeface="Consolas"/>
                        </a:rPr>
                        <a:t>Workbase</a:t>
                      </a:r>
                      <a:endParaRPr lang="en-GB" sz="1400" b="1" dirty="0">
                        <a:solidFill>
                          <a:srgbClr val="FF0000"/>
                        </a:solidFill>
                        <a:effectLst/>
                        <a:latin typeface="+mn-lt"/>
                        <a:ea typeface="Calibri"/>
                        <a:cs typeface="Consolas"/>
                      </a:endParaRPr>
                    </a:p>
                  </a:txBody>
                  <a:tcPr marL="68586" marR="68586" marT="0" marB="0"/>
                </a:tc>
                <a:tc>
                  <a:txBody>
                    <a:bodyPr/>
                    <a:lstStyle/>
                    <a:p>
                      <a:pPr>
                        <a:lnSpc>
                          <a:spcPct val="115000"/>
                        </a:lnSpc>
                        <a:spcAft>
                          <a:spcPts val="0"/>
                        </a:spcAft>
                      </a:pPr>
                      <a:endParaRPr lang="en-GB" sz="1400" dirty="0">
                        <a:solidFill>
                          <a:schemeClr val="tx2"/>
                        </a:solidFill>
                        <a:effectLst/>
                        <a:latin typeface="+mn-lt"/>
                        <a:ea typeface="Calibri"/>
                        <a:cs typeface="Times New Roman"/>
                      </a:endParaRPr>
                    </a:p>
                  </a:txBody>
                  <a:tcPr marL="68586" marR="68586" marT="0" marB="0"/>
                </a:tc>
              </a:tr>
              <a:tr h="2208266">
                <a:tc>
                  <a:txBody>
                    <a:bodyPr/>
                    <a:lstStyle/>
                    <a:p>
                      <a:pPr>
                        <a:lnSpc>
                          <a:spcPct val="115000"/>
                        </a:lnSpc>
                        <a:spcAft>
                          <a:spcPts val="0"/>
                        </a:spcAft>
                      </a:pPr>
                      <a:r>
                        <a:rPr lang="en-GB" sz="1400" b="0" kern="1200" dirty="0" smtClean="0">
                          <a:solidFill>
                            <a:schemeClr val="tx2"/>
                          </a:solidFill>
                          <a:effectLst/>
                          <a:latin typeface="+mn-lt"/>
                          <a:ea typeface="+mn-ea"/>
                          <a:cs typeface="+mn-cs"/>
                        </a:rPr>
                        <a:t>At the very end of the new Tutor Role specification, it states under "Other factors" the following: "Ability to travel independently."  What is the implication of the word "independently"? Does it mean that future tutors will be required to run their own car as an essential part of this new role? If car use is essential, will there by an "essential car user allowance" to go with it?</a:t>
                      </a:r>
                      <a:endParaRPr lang="en-GB" sz="1400" b="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kern="1200" dirty="0" smtClean="0">
                          <a:solidFill>
                            <a:schemeClr val="tx2"/>
                          </a:solidFill>
                          <a:effectLst/>
                          <a:latin typeface="+mn-lt"/>
                          <a:ea typeface="+mn-ea"/>
                          <a:cs typeface="+mn-cs"/>
                        </a:rPr>
                        <a:t>The ‘Ability to travel independently’ does not mean tutors will be required to run their own car.   The council supports staff using other modes of transport.   Travel and subsistence is paid in line with the Council’s travel</a:t>
                      </a:r>
                      <a:r>
                        <a:rPr lang="en-GB" sz="1400" kern="1200" baseline="0" dirty="0" smtClean="0">
                          <a:solidFill>
                            <a:schemeClr val="tx2"/>
                          </a:solidFill>
                          <a:effectLst/>
                          <a:latin typeface="+mn-lt"/>
                          <a:ea typeface="+mn-ea"/>
                          <a:cs typeface="+mn-cs"/>
                        </a:rPr>
                        <a:t> and subsistence policy.</a:t>
                      </a:r>
                      <a:endParaRPr lang="en-GB" sz="1400" b="1" dirty="0">
                        <a:solidFill>
                          <a:schemeClr val="tx2"/>
                        </a:solidFill>
                        <a:effectLst/>
                        <a:latin typeface="+mn-lt"/>
                        <a:ea typeface="Calibri"/>
                        <a:cs typeface="Times New Roman"/>
                      </a:endParaRPr>
                    </a:p>
                  </a:txBody>
                  <a:tcPr marL="68579" marR="68579" marT="0" marB="0"/>
                </a:tc>
              </a:tr>
              <a:tr h="458647">
                <a:tc>
                  <a:txBody>
                    <a:bodyPr/>
                    <a:lstStyle/>
                    <a:p>
                      <a:pPr>
                        <a:lnSpc>
                          <a:spcPct val="115000"/>
                        </a:lnSpc>
                        <a:spcAft>
                          <a:spcPts val="0"/>
                        </a:spcAft>
                      </a:pPr>
                      <a:r>
                        <a:rPr lang="en-GB" sz="1400" b="1" dirty="0" smtClean="0">
                          <a:solidFill>
                            <a:srgbClr val="FF0000"/>
                          </a:solidFill>
                          <a:effectLst/>
                          <a:latin typeface="+mn-lt"/>
                          <a:ea typeface="Calibri"/>
                          <a:cs typeface="Times New Roman"/>
                        </a:rPr>
                        <a:t>Other</a:t>
                      </a:r>
                      <a:endParaRPr lang="en-GB" sz="1400" b="1" dirty="0">
                        <a:solidFill>
                          <a:srgbClr val="FF0000"/>
                        </a:solidFill>
                        <a:effectLst/>
                        <a:latin typeface="+mn-lt"/>
                        <a:ea typeface="Calibri"/>
                        <a:cs typeface="Times New Roman"/>
                      </a:endParaRPr>
                    </a:p>
                  </a:txBody>
                  <a:tcPr marL="68582" marR="68582" marT="0" marB="0"/>
                </a:tc>
                <a:tc>
                  <a:txBody>
                    <a:bodyPr/>
                    <a:lstStyle/>
                    <a:p>
                      <a:pPr>
                        <a:lnSpc>
                          <a:spcPct val="115000"/>
                        </a:lnSpc>
                        <a:spcAft>
                          <a:spcPts val="0"/>
                        </a:spcAft>
                      </a:pPr>
                      <a:endParaRPr lang="en-GB" sz="1400" b="0" dirty="0">
                        <a:solidFill>
                          <a:schemeClr val="tx2"/>
                        </a:solidFill>
                        <a:effectLst/>
                        <a:latin typeface="+mn-lt"/>
                        <a:ea typeface="Calibri"/>
                        <a:cs typeface="Times New Roman"/>
                      </a:endParaRPr>
                    </a:p>
                  </a:txBody>
                  <a:tcPr marL="68582" marR="68582" marT="0" marB="0"/>
                </a:tc>
              </a:tr>
              <a:tr h="1717540">
                <a:tc>
                  <a:txBody>
                    <a:bodyPr/>
                    <a:lstStyle/>
                    <a:p>
                      <a:pPr>
                        <a:spcAft>
                          <a:spcPts val="0"/>
                        </a:spcAft>
                      </a:pPr>
                      <a:r>
                        <a:rPr lang="en-GB" sz="1400" dirty="0" smtClean="0">
                          <a:solidFill>
                            <a:schemeClr val="tx2"/>
                          </a:solidFill>
                          <a:effectLst/>
                          <a:latin typeface="+mn-lt"/>
                          <a:ea typeface="Times New Roman"/>
                          <a:cs typeface="Consolas"/>
                        </a:rPr>
                        <a:t>One tutor</a:t>
                      </a:r>
                      <a:r>
                        <a:rPr lang="en-GB" sz="1400" baseline="0" dirty="0" smtClean="0">
                          <a:solidFill>
                            <a:schemeClr val="tx2"/>
                          </a:solidFill>
                          <a:effectLst/>
                          <a:latin typeface="+mn-lt"/>
                          <a:ea typeface="Times New Roman"/>
                          <a:cs typeface="Consolas"/>
                        </a:rPr>
                        <a:t> fed back that the benefits for Grade 8 are no better than at the moment.  Could we not consider a pay rise?</a:t>
                      </a:r>
                      <a:endParaRPr lang="en-GB" sz="1400" dirty="0">
                        <a:solidFill>
                          <a:schemeClr val="tx2"/>
                        </a:solidFill>
                        <a:effectLst/>
                        <a:latin typeface="+mn-lt"/>
                        <a:ea typeface="Calibri"/>
                        <a:cs typeface="Consolas"/>
                      </a:endParaRPr>
                    </a:p>
                  </a:txBody>
                  <a:tcPr marL="68586" marR="68586" marT="0" marB="0"/>
                </a:tc>
                <a:tc>
                  <a:txBody>
                    <a:bodyPr/>
                    <a:lstStyle/>
                    <a:p>
                      <a:pPr>
                        <a:lnSpc>
                          <a:spcPct val="115000"/>
                        </a:lnSpc>
                        <a:spcAft>
                          <a:spcPts val="0"/>
                        </a:spcAft>
                      </a:pPr>
                      <a:r>
                        <a:rPr lang="en-GB" sz="1400" dirty="0">
                          <a:solidFill>
                            <a:schemeClr val="tx2"/>
                          </a:solidFill>
                          <a:effectLst/>
                          <a:latin typeface="+mn-lt"/>
                          <a:ea typeface="Calibri"/>
                          <a:cs typeface="Times New Roman"/>
                        </a:rPr>
                        <a:t>The job </a:t>
                      </a:r>
                      <a:r>
                        <a:rPr lang="en-GB" sz="1400" dirty="0" smtClean="0">
                          <a:solidFill>
                            <a:schemeClr val="tx2"/>
                          </a:solidFill>
                          <a:effectLst/>
                          <a:latin typeface="+mn-lt"/>
                          <a:ea typeface="Calibri"/>
                          <a:cs typeface="Times New Roman"/>
                        </a:rPr>
                        <a:t>profile </a:t>
                      </a:r>
                      <a:r>
                        <a:rPr lang="en-GB" sz="1400" dirty="0">
                          <a:solidFill>
                            <a:schemeClr val="tx2"/>
                          </a:solidFill>
                          <a:effectLst/>
                          <a:latin typeface="+mn-lt"/>
                          <a:ea typeface="Calibri"/>
                          <a:cs typeface="Times New Roman"/>
                        </a:rPr>
                        <a:t>has </a:t>
                      </a:r>
                      <a:r>
                        <a:rPr lang="en-GB" sz="1400" dirty="0" smtClean="0">
                          <a:solidFill>
                            <a:schemeClr val="tx2"/>
                          </a:solidFill>
                          <a:effectLst/>
                          <a:latin typeface="+mn-lt"/>
                          <a:ea typeface="Calibri"/>
                          <a:cs typeface="Times New Roman"/>
                        </a:rPr>
                        <a:t>been evaluated </a:t>
                      </a:r>
                      <a:r>
                        <a:rPr lang="en-GB" sz="1400" dirty="0">
                          <a:solidFill>
                            <a:schemeClr val="tx2"/>
                          </a:solidFill>
                          <a:effectLst/>
                          <a:latin typeface="+mn-lt"/>
                          <a:ea typeface="Calibri"/>
                          <a:cs typeface="Times New Roman"/>
                        </a:rPr>
                        <a:t>through the councils job evaluation </a:t>
                      </a:r>
                      <a:r>
                        <a:rPr lang="en-GB" sz="1400" dirty="0" smtClean="0">
                          <a:solidFill>
                            <a:schemeClr val="tx2"/>
                          </a:solidFill>
                          <a:effectLst/>
                          <a:latin typeface="+mn-lt"/>
                          <a:ea typeface="Calibri"/>
                          <a:cs typeface="Times New Roman"/>
                        </a:rPr>
                        <a:t>process and remains </a:t>
                      </a:r>
                      <a:r>
                        <a:rPr lang="en-GB" sz="1400" dirty="0">
                          <a:solidFill>
                            <a:schemeClr val="tx2"/>
                          </a:solidFill>
                          <a:effectLst/>
                          <a:latin typeface="+mn-lt"/>
                          <a:ea typeface="Calibri"/>
                          <a:cs typeface="Times New Roman"/>
                        </a:rPr>
                        <a:t>unchanged at Grade 8. The planning and preparation element was benchmarked against over 30 other local authorities and now sits amongst the highest comparable </a:t>
                      </a:r>
                      <a:r>
                        <a:rPr lang="en-GB" sz="1400" dirty="0" smtClean="0">
                          <a:solidFill>
                            <a:schemeClr val="tx2"/>
                          </a:solidFill>
                          <a:effectLst/>
                          <a:latin typeface="+mn-lt"/>
                          <a:ea typeface="Calibri"/>
                          <a:cs typeface="Times New Roman"/>
                        </a:rPr>
                        <a:t>services.  All posts in the Council are subject to the annual public service pay award.</a:t>
                      </a:r>
                      <a:endParaRPr lang="en-GB" sz="1400" dirty="0">
                        <a:solidFill>
                          <a:schemeClr val="tx2"/>
                        </a:solidFill>
                        <a:effectLst/>
                        <a:latin typeface="+mn-lt"/>
                        <a:ea typeface="Calibri"/>
                        <a:cs typeface="Times New Roman"/>
                      </a:endParaRPr>
                    </a:p>
                  </a:txBody>
                  <a:tcPr marL="68586" marR="68586"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4214814"/>
        </p:xfrm>
        <a:graphic>
          <a:graphicData uri="http://schemas.openxmlformats.org/drawingml/2006/table">
            <a:tbl>
              <a:tblPr firstRow="1" bandRow="1">
                <a:tableStyleId>{5C22544A-7EE6-4342-B048-85BDC9FD1C3A}</a:tableStyleId>
              </a:tblPr>
              <a:tblGrid>
                <a:gridCol w="3668884"/>
                <a:gridCol w="4755978"/>
              </a:tblGrid>
              <a:tr h="365746">
                <a:tc>
                  <a:txBody>
                    <a:bodyPr/>
                    <a:lstStyle/>
                    <a:p>
                      <a:r>
                        <a:rPr lang="en-GB" sz="1800" dirty="0" smtClean="0"/>
                        <a:t>Question</a:t>
                      </a:r>
                      <a:endParaRPr lang="en-GB" sz="1800" dirty="0"/>
                    </a:p>
                  </a:txBody>
                  <a:tcPr marL="91439" marR="91439" marT="45704" marB="45704"/>
                </a:tc>
                <a:tc>
                  <a:txBody>
                    <a:bodyPr/>
                    <a:lstStyle/>
                    <a:p>
                      <a:r>
                        <a:rPr lang="en-GB" sz="1800" dirty="0" smtClean="0"/>
                        <a:t>Answer</a:t>
                      </a:r>
                      <a:endParaRPr lang="en-GB" sz="1800" dirty="0"/>
                    </a:p>
                  </a:txBody>
                  <a:tcPr marL="91439" marR="91439" marT="45704" marB="45704"/>
                </a:tc>
              </a:tr>
              <a:tr h="423537">
                <a:tc>
                  <a:txBody>
                    <a:bodyPr/>
                    <a:lstStyle/>
                    <a:p>
                      <a:pPr>
                        <a:spcAft>
                          <a:spcPts val="0"/>
                        </a:spcAft>
                      </a:pPr>
                      <a:r>
                        <a:rPr lang="en-GB" sz="1400" b="1" dirty="0" smtClean="0">
                          <a:solidFill>
                            <a:srgbClr val="FF0000"/>
                          </a:solidFill>
                          <a:effectLst/>
                          <a:latin typeface="+mn-lt"/>
                          <a:ea typeface="Calibri"/>
                          <a:cs typeface="Consolas"/>
                        </a:rPr>
                        <a:t>Equalities</a:t>
                      </a:r>
                      <a:endParaRPr lang="en-GB" sz="1400" b="1" dirty="0">
                        <a:solidFill>
                          <a:srgbClr val="FF0000"/>
                        </a:solidFill>
                        <a:effectLst/>
                        <a:latin typeface="+mn-lt"/>
                        <a:ea typeface="Calibri"/>
                        <a:cs typeface="Consolas"/>
                      </a:endParaRPr>
                    </a:p>
                  </a:txBody>
                  <a:tcPr marL="68586" marR="68586" marT="0" marB="0"/>
                </a:tc>
                <a:tc>
                  <a:txBody>
                    <a:bodyPr/>
                    <a:lstStyle/>
                    <a:p>
                      <a:pPr>
                        <a:lnSpc>
                          <a:spcPct val="115000"/>
                        </a:lnSpc>
                        <a:spcAft>
                          <a:spcPts val="0"/>
                        </a:spcAft>
                      </a:pPr>
                      <a:endParaRPr lang="en-GB" sz="1400" dirty="0">
                        <a:solidFill>
                          <a:schemeClr val="tx2"/>
                        </a:solidFill>
                        <a:effectLst/>
                        <a:latin typeface="+mn-lt"/>
                        <a:ea typeface="Calibri"/>
                        <a:cs typeface="Times New Roman"/>
                      </a:endParaRPr>
                    </a:p>
                  </a:txBody>
                  <a:tcPr marL="68586" marR="68586" marT="0" marB="0"/>
                </a:tc>
              </a:tr>
              <a:tr h="1963039">
                <a:tc>
                  <a:txBody>
                    <a:bodyPr/>
                    <a:lstStyle/>
                    <a:p>
                      <a:pPr>
                        <a:lnSpc>
                          <a:spcPct val="115000"/>
                        </a:lnSpc>
                        <a:spcAft>
                          <a:spcPts val="0"/>
                        </a:spcAft>
                      </a:pPr>
                      <a:r>
                        <a:rPr lang="en-GB" sz="1400" b="0" kern="1200" dirty="0" smtClean="0">
                          <a:solidFill>
                            <a:schemeClr val="tx2"/>
                          </a:solidFill>
                          <a:effectLst/>
                          <a:latin typeface="+mn-lt"/>
                          <a:ea typeface="+mn-ea"/>
                          <a:cs typeface="+mn-cs"/>
                        </a:rPr>
                        <a:t>Will zero hours community tutors have access to laptops and a council email address.? What reasonable adjustments for disability can a zero hours community tutor expect or be entitled to? Are zero hours community tutors able to access support through access to work or some other council support?</a:t>
                      </a:r>
                      <a:endParaRPr lang="en-GB" sz="1400" b="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b="0" dirty="0" smtClean="0">
                          <a:solidFill>
                            <a:schemeClr val="tx2"/>
                          </a:solidFill>
                          <a:effectLst/>
                          <a:latin typeface="+mn-lt"/>
                          <a:ea typeface="Calibri"/>
                          <a:cs typeface="Times New Roman"/>
                        </a:rPr>
                        <a:t>Zero hours tutors have the same entitlement as any other staff member.  Access to work assessment</a:t>
                      </a:r>
                      <a:r>
                        <a:rPr lang="en-GB" sz="1400" b="0" baseline="0" dirty="0" smtClean="0">
                          <a:solidFill>
                            <a:schemeClr val="tx2"/>
                          </a:solidFill>
                          <a:effectLst/>
                          <a:latin typeface="+mn-lt"/>
                          <a:ea typeface="Calibri"/>
                          <a:cs typeface="Times New Roman"/>
                        </a:rPr>
                        <a:t> can be organised in line with Council policy.</a:t>
                      </a:r>
                      <a:endParaRPr lang="en-GB" sz="1400" b="0" dirty="0">
                        <a:solidFill>
                          <a:schemeClr val="tx2"/>
                        </a:solidFill>
                        <a:effectLst/>
                        <a:latin typeface="+mn-lt"/>
                        <a:ea typeface="Calibri"/>
                        <a:cs typeface="Times New Roman"/>
                      </a:endParaRPr>
                    </a:p>
                  </a:txBody>
                  <a:tcPr marL="68579" marR="68579" marT="0" marB="0"/>
                </a:tc>
              </a:tr>
              <a:tr h="458697">
                <a:tc>
                  <a:txBody>
                    <a:bodyPr/>
                    <a:lstStyle/>
                    <a:p>
                      <a:pPr>
                        <a:lnSpc>
                          <a:spcPct val="115000"/>
                        </a:lnSpc>
                        <a:spcAft>
                          <a:spcPts val="0"/>
                        </a:spcAft>
                      </a:pPr>
                      <a:r>
                        <a:rPr lang="en-GB" sz="1400" b="1" dirty="0" smtClean="0">
                          <a:solidFill>
                            <a:srgbClr val="FF0000"/>
                          </a:solidFill>
                          <a:effectLst/>
                          <a:latin typeface="+mn-lt"/>
                          <a:ea typeface="Calibri"/>
                          <a:cs typeface="Times New Roman"/>
                        </a:rPr>
                        <a:t>Sick</a:t>
                      </a:r>
                      <a:r>
                        <a:rPr lang="en-GB" sz="1400" b="1" baseline="0" dirty="0" smtClean="0">
                          <a:solidFill>
                            <a:srgbClr val="FF0000"/>
                          </a:solidFill>
                          <a:effectLst/>
                          <a:latin typeface="+mn-lt"/>
                          <a:ea typeface="Calibri"/>
                          <a:cs typeface="Times New Roman"/>
                        </a:rPr>
                        <a:t> pay</a:t>
                      </a:r>
                      <a:endParaRPr lang="en-GB" sz="1400" b="1" dirty="0">
                        <a:solidFill>
                          <a:srgbClr val="FF0000"/>
                        </a:solidFill>
                        <a:effectLst/>
                        <a:latin typeface="+mn-lt"/>
                        <a:ea typeface="Calibri"/>
                        <a:cs typeface="Times New Roman"/>
                      </a:endParaRPr>
                    </a:p>
                  </a:txBody>
                  <a:tcPr marL="68582" marR="68582" marT="0" marB="0"/>
                </a:tc>
                <a:tc>
                  <a:txBody>
                    <a:bodyPr/>
                    <a:lstStyle/>
                    <a:p>
                      <a:pPr>
                        <a:lnSpc>
                          <a:spcPct val="115000"/>
                        </a:lnSpc>
                        <a:spcAft>
                          <a:spcPts val="0"/>
                        </a:spcAft>
                      </a:pPr>
                      <a:endParaRPr lang="en-GB" sz="1400" b="0" dirty="0">
                        <a:solidFill>
                          <a:schemeClr val="tx2"/>
                        </a:solidFill>
                        <a:effectLst/>
                        <a:latin typeface="+mn-lt"/>
                        <a:ea typeface="Calibri"/>
                        <a:cs typeface="Times New Roman"/>
                      </a:endParaRPr>
                    </a:p>
                  </a:txBody>
                  <a:tcPr marL="68582" marR="68582" marT="0" marB="0"/>
                </a:tc>
              </a:tr>
              <a:tr h="1003795">
                <a:tc>
                  <a:txBody>
                    <a:bodyPr/>
                    <a:lstStyle/>
                    <a:p>
                      <a:pPr>
                        <a:spcAft>
                          <a:spcPts val="0"/>
                        </a:spcAft>
                      </a:pPr>
                      <a:r>
                        <a:rPr lang="en-GB" sz="1400" dirty="0">
                          <a:solidFill>
                            <a:schemeClr val="tx2"/>
                          </a:solidFill>
                          <a:effectLst/>
                          <a:latin typeface="+mn-lt"/>
                          <a:ea typeface="Times New Roman"/>
                          <a:cs typeface="Consolas"/>
                        </a:rPr>
                        <a:t>How will sick pay differ (if at all) if you are on a part-time annualised hours contract as opposed to a sessional contract</a:t>
                      </a:r>
                      <a:r>
                        <a:rPr lang="en-GB" sz="1400" dirty="0" smtClean="0">
                          <a:solidFill>
                            <a:schemeClr val="tx2"/>
                          </a:solidFill>
                          <a:effectLst/>
                          <a:latin typeface="+mn-lt"/>
                          <a:ea typeface="Times New Roman"/>
                          <a:cs typeface="Consolas"/>
                        </a:rPr>
                        <a:t>?</a:t>
                      </a:r>
                      <a:endParaRPr lang="en-GB" sz="1400" dirty="0">
                        <a:solidFill>
                          <a:schemeClr val="tx2"/>
                        </a:solidFill>
                        <a:effectLst/>
                        <a:latin typeface="+mn-lt"/>
                        <a:ea typeface="Calibri"/>
                        <a:cs typeface="Consolas"/>
                      </a:endParaRPr>
                    </a:p>
                  </a:txBody>
                  <a:tcPr marL="68573" marR="68573" marT="0" marB="0"/>
                </a:tc>
                <a:tc>
                  <a:txBody>
                    <a:bodyPr/>
                    <a:lstStyle/>
                    <a:p>
                      <a:pPr>
                        <a:lnSpc>
                          <a:spcPct val="115000"/>
                        </a:lnSpc>
                        <a:spcAft>
                          <a:spcPts val="0"/>
                        </a:spcAft>
                      </a:pPr>
                      <a:r>
                        <a:rPr lang="en-GB" sz="1400" kern="1200" dirty="0" smtClean="0">
                          <a:solidFill>
                            <a:schemeClr val="tx2"/>
                          </a:solidFill>
                          <a:effectLst/>
                          <a:latin typeface="+mn-lt"/>
                          <a:ea typeface="+mn-ea"/>
                          <a:cs typeface="+mn-cs"/>
                        </a:rPr>
                        <a:t>Staff employed on 0 hours contracts will have their annual leave and sick pay day rate entitlements calculated based on the working pattern of the previous 12 weeks.</a:t>
                      </a:r>
                      <a:endParaRPr lang="en-GB" sz="1400" dirty="0">
                        <a:solidFill>
                          <a:schemeClr val="tx2"/>
                        </a:solidFill>
                        <a:effectLst/>
                        <a:latin typeface="+mn-lt"/>
                        <a:ea typeface="Calibri"/>
                        <a:cs typeface="Times New Roman"/>
                      </a:endParaRPr>
                    </a:p>
                  </a:txBody>
                  <a:tcPr marL="68573" marR="68573"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4213" y="44450"/>
            <a:ext cx="7772400" cy="431800"/>
          </a:xfrm>
        </p:spPr>
        <p:txBody>
          <a:bodyPr/>
          <a:lstStyle/>
          <a:p>
            <a:r>
              <a:rPr lang="en-GB" altLang="en-US" sz="2800" smtClean="0"/>
              <a:t>Final feedback and responses</a:t>
            </a:r>
          </a:p>
        </p:txBody>
      </p:sp>
      <p:graphicFrame>
        <p:nvGraphicFramePr>
          <p:cNvPr id="4" name="Content Placeholder 3"/>
          <p:cNvGraphicFramePr>
            <a:graphicFrameLocks noGrp="1"/>
          </p:cNvGraphicFramePr>
          <p:nvPr>
            <p:ph idx="1"/>
          </p:nvPr>
        </p:nvGraphicFramePr>
        <p:xfrm>
          <a:off x="395288" y="549275"/>
          <a:ext cx="8424862" cy="4243389"/>
        </p:xfrm>
        <a:graphic>
          <a:graphicData uri="http://schemas.openxmlformats.org/drawingml/2006/table">
            <a:tbl>
              <a:tblPr firstRow="1" bandRow="1">
                <a:tableStyleId>{5C22544A-7EE6-4342-B048-85BDC9FD1C3A}</a:tableStyleId>
              </a:tblPr>
              <a:tblGrid>
                <a:gridCol w="3668884"/>
                <a:gridCol w="4755978"/>
              </a:tblGrid>
              <a:tr h="365727">
                <a:tc>
                  <a:txBody>
                    <a:bodyPr/>
                    <a:lstStyle/>
                    <a:p>
                      <a:r>
                        <a:rPr lang="en-GB" sz="1800" dirty="0" smtClean="0"/>
                        <a:t>Question</a:t>
                      </a:r>
                      <a:endParaRPr lang="en-GB" sz="1800" dirty="0"/>
                    </a:p>
                  </a:txBody>
                  <a:tcPr marL="91439" marR="91439" marT="45704" marB="45704"/>
                </a:tc>
                <a:tc>
                  <a:txBody>
                    <a:bodyPr/>
                    <a:lstStyle/>
                    <a:p>
                      <a:r>
                        <a:rPr lang="en-GB" sz="1800" dirty="0" smtClean="0"/>
                        <a:t>Answer</a:t>
                      </a:r>
                      <a:endParaRPr lang="en-GB" sz="1800" dirty="0"/>
                    </a:p>
                  </a:txBody>
                  <a:tcPr marL="91439" marR="91439" marT="45704" marB="45704"/>
                </a:tc>
              </a:tr>
              <a:tr h="458688">
                <a:tc>
                  <a:txBody>
                    <a:bodyPr/>
                    <a:lstStyle/>
                    <a:p>
                      <a:pPr>
                        <a:lnSpc>
                          <a:spcPct val="115000"/>
                        </a:lnSpc>
                        <a:spcAft>
                          <a:spcPts val="0"/>
                        </a:spcAft>
                      </a:pPr>
                      <a:r>
                        <a:rPr lang="en-GB" sz="1400" b="1" dirty="0" smtClean="0">
                          <a:solidFill>
                            <a:srgbClr val="FF0000"/>
                          </a:solidFill>
                          <a:effectLst/>
                          <a:latin typeface="+mn-lt"/>
                          <a:ea typeface="Calibri"/>
                          <a:cs typeface="Times New Roman"/>
                        </a:rPr>
                        <a:t>The future</a:t>
                      </a:r>
                      <a:endParaRPr lang="en-GB" sz="1400" b="1" dirty="0">
                        <a:solidFill>
                          <a:srgbClr val="FF0000"/>
                        </a:solidFill>
                        <a:effectLst/>
                        <a:latin typeface="+mn-lt"/>
                        <a:ea typeface="Calibri"/>
                        <a:cs typeface="Times New Roman"/>
                      </a:endParaRPr>
                    </a:p>
                  </a:txBody>
                  <a:tcPr marL="68582" marR="68582" marT="0" marB="0"/>
                </a:tc>
                <a:tc>
                  <a:txBody>
                    <a:bodyPr/>
                    <a:lstStyle/>
                    <a:p>
                      <a:pPr>
                        <a:lnSpc>
                          <a:spcPct val="115000"/>
                        </a:lnSpc>
                        <a:spcAft>
                          <a:spcPts val="0"/>
                        </a:spcAft>
                      </a:pPr>
                      <a:endParaRPr lang="en-GB" sz="1400" b="0" dirty="0">
                        <a:solidFill>
                          <a:schemeClr val="tx2"/>
                        </a:solidFill>
                        <a:effectLst/>
                        <a:latin typeface="+mn-lt"/>
                        <a:ea typeface="Calibri"/>
                        <a:cs typeface="Times New Roman"/>
                      </a:endParaRPr>
                    </a:p>
                  </a:txBody>
                  <a:tcPr marL="68582" marR="68582" marT="0" marB="0"/>
                </a:tc>
              </a:tr>
              <a:tr h="1003776">
                <a:tc>
                  <a:txBody>
                    <a:bodyPr/>
                    <a:lstStyle/>
                    <a:p>
                      <a:pPr>
                        <a:spcAft>
                          <a:spcPts val="0"/>
                        </a:spcAft>
                      </a:pPr>
                      <a:r>
                        <a:rPr lang="en-GB" sz="1400" dirty="0" smtClean="0">
                          <a:solidFill>
                            <a:schemeClr val="tx2"/>
                          </a:solidFill>
                          <a:effectLst/>
                          <a:latin typeface="+mn-lt"/>
                          <a:ea typeface="Calibri"/>
                          <a:cs typeface="Consolas"/>
                        </a:rPr>
                        <a:t>How will the need for teachers of specific curriculum be identified,</a:t>
                      </a:r>
                      <a:r>
                        <a:rPr lang="en-GB" sz="1400" baseline="0" dirty="0" smtClean="0">
                          <a:solidFill>
                            <a:schemeClr val="tx2"/>
                          </a:solidFill>
                          <a:effectLst/>
                          <a:latin typeface="+mn-lt"/>
                          <a:ea typeface="Calibri"/>
                          <a:cs typeface="Consolas"/>
                        </a:rPr>
                        <a:t> especially in subjects that may not be a Government priority?</a:t>
                      </a:r>
                      <a:endParaRPr lang="en-GB" sz="1400" dirty="0">
                        <a:solidFill>
                          <a:schemeClr val="tx2"/>
                        </a:solidFill>
                        <a:effectLst/>
                        <a:latin typeface="+mn-lt"/>
                        <a:ea typeface="Calibri"/>
                        <a:cs typeface="Consolas"/>
                      </a:endParaRPr>
                    </a:p>
                  </a:txBody>
                  <a:tcPr marL="68573" marR="68573"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This will be factored in to annual curriculum planning, based on a national and local priorities.</a:t>
                      </a:r>
                      <a:endParaRPr lang="en-GB" sz="1400" dirty="0">
                        <a:solidFill>
                          <a:schemeClr val="tx2"/>
                        </a:solidFill>
                        <a:effectLst/>
                        <a:latin typeface="+mn-lt"/>
                        <a:ea typeface="Calibri"/>
                        <a:cs typeface="Times New Roman"/>
                      </a:endParaRPr>
                    </a:p>
                  </a:txBody>
                  <a:tcPr marL="68573" marR="68573" marT="0" marB="0"/>
                </a:tc>
              </a:tr>
              <a:tr h="1003776">
                <a:tc>
                  <a:txBody>
                    <a:bodyPr/>
                    <a:lstStyle/>
                    <a:p>
                      <a:pPr>
                        <a:spcAft>
                          <a:spcPts val="0"/>
                        </a:spcAft>
                      </a:pPr>
                      <a:r>
                        <a:rPr lang="en-GB" sz="1400" dirty="0">
                          <a:solidFill>
                            <a:schemeClr val="tx2"/>
                          </a:solidFill>
                          <a:effectLst/>
                          <a:latin typeface="+mn-lt"/>
                          <a:ea typeface="Times New Roman"/>
                          <a:cs typeface="Consolas"/>
                        </a:rPr>
                        <a:t>It was encouraging to hear Amanda talk about the possibility of using the apprenticeship route to recruit tutors </a:t>
                      </a:r>
                      <a:r>
                        <a:rPr lang="en-GB" sz="1400" dirty="0" smtClean="0">
                          <a:solidFill>
                            <a:schemeClr val="tx2"/>
                          </a:solidFill>
                          <a:effectLst/>
                          <a:latin typeface="+mn-lt"/>
                          <a:ea typeface="Times New Roman"/>
                          <a:cs typeface="Consolas"/>
                        </a:rPr>
                        <a:t> but how </a:t>
                      </a:r>
                      <a:r>
                        <a:rPr lang="en-GB" sz="1400" dirty="0">
                          <a:solidFill>
                            <a:schemeClr val="tx2"/>
                          </a:solidFill>
                          <a:effectLst/>
                          <a:latin typeface="+mn-lt"/>
                          <a:ea typeface="Times New Roman"/>
                          <a:cs typeface="Consolas"/>
                        </a:rPr>
                        <a:t>would this work in </a:t>
                      </a:r>
                      <a:r>
                        <a:rPr lang="en-GB" sz="1400" dirty="0" smtClean="0">
                          <a:solidFill>
                            <a:schemeClr val="tx2"/>
                          </a:solidFill>
                          <a:effectLst/>
                          <a:latin typeface="+mn-lt"/>
                          <a:ea typeface="Times New Roman"/>
                          <a:cs typeface="Consolas"/>
                        </a:rPr>
                        <a:t>practice</a:t>
                      </a:r>
                      <a:endParaRPr lang="en-GB" sz="1400" dirty="0">
                        <a:solidFill>
                          <a:schemeClr val="tx2"/>
                        </a:solidFill>
                        <a:effectLst/>
                        <a:latin typeface="+mn-lt"/>
                        <a:ea typeface="Calibri"/>
                        <a:cs typeface="Consolas"/>
                      </a:endParaRPr>
                    </a:p>
                  </a:txBody>
                  <a:tcPr marL="68573" marR="68573" marT="0" marB="0"/>
                </a:tc>
                <a:tc>
                  <a:txBody>
                    <a:bodyPr/>
                    <a:lstStyle/>
                    <a:p>
                      <a:pPr>
                        <a:lnSpc>
                          <a:spcPct val="115000"/>
                        </a:lnSpc>
                        <a:spcAft>
                          <a:spcPts val="0"/>
                        </a:spcAft>
                      </a:pPr>
                      <a:r>
                        <a:rPr lang="en-GB" sz="1400" dirty="0">
                          <a:solidFill>
                            <a:schemeClr val="tx2"/>
                          </a:solidFill>
                          <a:effectLst/>
                          <a:latin typeface="+mn-lt"/>
                          <a:ea typeface="Calibri"/>
                          <a:cs typeface="Times New Roman"/>
                        </a:rPr>
                        <a:t>Following the restructure we will look at how it would work in more detail.</a:t>
                      </a:r>
                    </a:p>
                  </a:txBody>
                  <a:tcPr marL="68573" marR="68573" marT="0" marB="0"/>
                </a:tc>
              </a:tr>
              <a:tr h="407645">
                <a:tc>
                  <a:txBody>
                    <a:bodyPr/>
                    <a:lstStyle/>
                    <a:p>
                      <a:pPr>
                        <a:spcAft>
                          <a:spcPts val="0"/>
                        </a:spcAft>
                      </a:pPr>
                      <a:r>
                        <a:rPr lang="en-GB" sz="1400" b="1" dirty="0" smtClean="0">
                          <a:solidFill>
                            <a:schemeClr val="accent1">
                              <a:lumMod val="60000"/>
                              <a:lumOff val="40000"/>
                            </a:schemeClr>
                          </a:solidFill>
                          <a:effectLst/>
                          <a:latin typeface="+mn-lt"/>
                          <a:ea typeface="Calibri"/>
                          <a:cs typeface="Consolas"/>
                        </a:rPr>
                        <a:t>Role profiles</a:t>
                      </a:r>
                      <a:endParaRPr lang="en-GB" sz="1400" b="1" dirty="0">
                        <a:solidFill>
                          <a:schemeClr val="accent1">
                            <a:lumMod val="60000"/>
                            <a:lumOff val="40000"/>
                          </a:schemeClr>
                        </a:solidFill>
                        <a:effectLst/>
                        <a:latin typeface="+mn-lt"/>
                        <a:ea typeface="Calibri"/>
                        <a:cs typeface="Consolas"/>
                      </a:endParaRPr>
                    </a:p>
                  </a:txBody>
                  <a:tcPr marL="68573" marR="68573" marT="0" marB="0"/>
                </a:tc>
                <a:tc>
                  <a:txBody>
                    <a:bodyPr/>
                    <a:lstStyle/>
                    <a:p>
                      <a:pPr>
                        <a:lnSpc>
                          <a:spcPct val="115000"/>
                        </a:lnSpc>
                        <a:spcAft>
                          <a:spcPts val="0"/>
                        </a:spcAft>
                      </a:pPr>
                      <a:endParaRPr lang="en-GB" sz="1400" dirty="0">
                        <a:solidFill>
                          <a:schemeClr val="tx2"/>
                        </a:solidFill>
                        <a:effectLst/>
                        <a:latin typeface="+mn-lt"/>
                        <a:ea typeface="Calibri"/>
                        <a:cs typeface="Times New Roman"/>
                      </a:endParaRPr>
                    </a:p>
                  </a:txBody>
                  <a:tcPr marL="68573" marR="68573" marT="0" marB="0"/>
                </a:tc>
              </a:tr>
              <a:tr h="1003776">
                <a:tc>
                  <a:txBody>
                    <a:bodyPr/>
                    <a:lstStyle/>
                    <a:p>
                      <a:pPr>
                        <a:spcAft>
                          <a:spcPts val="0"/>
                        </a:spcAft>
                      </a:pPr>
                      <a:r>
                        <a:rPr lang="en-GB" sz="1400" b="0" dirty="0" smtClean="0">
                          <a:solidFill>
                            <a:schemeClr val="tx2"/>
                          </a:solidFill>
                          <a:effectLst/>
                          <a:latin typeface="+mn-lt"/>
                          <a:ea typeface="Calibri"/>
                          <a:cs typeface="Consolas"/>
                        </a:rPr>
                        <a:t>Additional tutor role profiles were submitted for</a:t>
                      </a:r>
                      <a:r>
                        <a:rPr lang="en-GB" sz="1400" b="0" baseline="0" dirty="0" smtClean="0">
                          <a:solidFill>
                            <a:schemeClr val="tx2"/>
                          </a:solidFill>
                          <a:effectLst/>
                          <a:latin typeface="+mn-lt"/>
                          <a:ea typeface="Calibri"/>
                          <a:cs typeface="Consolas"/>
                        </a:rPr>
                        <a:t> comparison</a:t>
                      </a:r>
                      <a:endParaRPr lang="en-GB" sz="1400" b="0" dirty="0">
                        <a:solidFill>
                          <a:schemeClr val="tx2"/>
                        </a:solidFill>
                        <a:effectLst/>
                        <a:latin typeface="+mn-lt"/>
                        <a:ea typeface="Calibri"/>
                        <a:cs typeface="Consolas"/>
                      </a:endParaRPr>
                    </a:p>
                  </a:txBody>
                  <a:tcPr marL="68573" marR="68573"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Since it is not possible to identify which staff</a:t>
                      </a:r>
                      <a:r>
                        <a:rPr lang="en-GB" sz="1400" baseline="0" dirty="0" smtClean="0">
                          <a:solidFill>
                            <a:schemeClr val="tx2"/>
                          </a:solidFill>
                          <a:effectLst/>
                          <a:latin typeface="+mn-lt"/>
                          <a:ea typeface="Calibri"/>
                          <a:cs typeface="Times New Roman"/>
                        </a:rPr>
                        <a:t> were employed against which </a:t>
                      </a:r>
                      <a:r>
                        <a:rPr lang="en-GB" sz="1400" baseline="0" smtClean="0">
                          <a:solidFill>
                            <a:schemeClr val="tx2"/>
                          </a:solidFill>
                          <a:effectLst/>
                          <a:latin typeface="+mn-lt"/>
                          <a:ea typeface="Calibri"/>
                          <a:cs typeface="Times New Roman"/>
                        </a:rPr>
                        <a:t>role profile, </a:t>
                      </a:r>
                      <a:r>
                        <a:rPr lang="en-GB" sz="1400" baseline="0" dirty="0" smtClean="0">
                          <a:solidFill>
                            <a:schemeClr val="tx2"/>
                          </a:solidFill>
                          <a:effectLst/>
                          <a:latin typeface="+mn-lt"/>
                          <a:ea typeface="Calibri"/>
                          <a:cs typeface="Times New Roman"/>
                        </a:rPr>
                        <a:t>we have used the generic tutor profile from People Management as the existing role profile</a:t>
                      </a:r>
                      <a:endParaRPr lang="en-GB" sz="1400" dirty="0">
                        <a:solidFill>
                          <a:schemeClr val="tx2"/>
                        </a:solidFill>
                        <a:effectLst/>
                        <a:latin typeface="+mn-lt"/>
                        <a:ea typeface="Calibri"/>
                        <a:cs typeface="Times New Roman"/>
                      </a:endParaRPr>
                    </a:p>
                  </a:txBody>
                  <a:tcPr marL="68573" marR="68573"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5900" y="44450"/>
            <a:ext cx="8964613" cy="739775"/>
          </a:xfrm>
        </p:spPr>
        <p:txBody>
          <a:bodyPr/>
          <a:lstStyle/>
          <a:p>
            <a:r>
              <a:rPr lang="en-GB" altLang="en-US" sz="2800" smtClean="0"/>
              <a:t>Final structure</a:t>
            </a:r>
          </a:p>
        </p:txBody>
      </p:sp>
      <p:sp>
        <p:nvSpPr>
          <p:cNvPr id="17411" name="Rectangle 4"/>
          <p:cNvSpPr>
            <a:spLocks noChangeArrowheads="1"/>
          </p:cNvSpPr>
          <p:nvPr/>
        </p:nvSpPr>
        <p:spPr bwMode="auto">
          <a:xfrm>
            <a:off x="722313" y="668338"/>
            <a:ext cx="320833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503238" algn="l"/>
              </a:tabLst>
              <a:defRPr sz="3200">
                <a:solidFill>
                  <a:schemeClr val="tx2"/>
                </a:solidFill>
                <a:latin typeface="Arial" charset="0"/>
              </a:defRPr>
            </a:lvl1pPr>
            <a:lvl2pPr marL="742950" indent="-285750" eaLnBrk="0" hangingPunct="0">
              <a:spcBef>
                <a:spcPct val="20000"/>
              </a:spcBef>
              <a:buChar char="–"/>
              <a:tabLst>
                <a:tab pos="503238" algn="l"/>
              </a:tabLst>
              <a:defRPr sz="2800">
                <a:solidFill>
                  <a:schemeClr val="tx2"/>
                </a:solidFill>
                <a:latin typeface="Arial" charset="0"/>
              </a:defRPr>
            </a:lvl2pPr>
            <a:lvl3pPr marL="1143000" indent="-228600" eaLnBrk="0" hangingPunct="0">
              <a:spcBef>
                <a:spcPct val="20000"/>
              </a:spcBef>
              <a:buChar char="•"/>
              <a:tabLst>
                <a:tab pos="503238" algn="l"/>
              </a:tabLst>
              <a:defRPr sz="2400">
                <a:solidFill>
                  <a:schemeClr val="tx2"/>
                </a:solidFill>
                <a:latin typeface="Arial" charset="0"/>
              </a:defRPr>
            </a:lvl3pPr>
            <a:lvl4pPr marL="1600200" indent="-228600" eaLnBrk="0" hangingPunct="0">
              <a:spcBef>
                <a:spcPct val="20000"/>
              </a:spcBef>
              <a:buChar char="–"/>
              <a:tabLst>
                <a:tab pos="503238" algn="l"/>
              </a:tabLst>
              <a:defRPr sz="2000">
                <a:solidFill>
                  <a:schemeClr val="tx2"/>
                </a:solidFill>
                <a:latin typeface="Arial" charset="0"/>
              </a:defRPr>
            </a:lvl4pPr>
            <a:lvl5pPr marL="2057400" indent="-228600" eaLnBrk="0" hangingPunct="0">
              <a:spcBef>
                <a:spcPct val="20000"/>
              </a:spcBef>
              <a:buChar char="»"/>
              <a:tabLst>
                <a:tab pos="503238" algn="l"/>
              </a:tabLst>
              <a:defRPr sz="2000">
                <a:solidFill>
                  <a:schemeClr val="tx2"/>
                </a:solidFill>
                <a:latin typeface="Arial" charset="0"/>
              </a:defRPr>
            </a:lvl5pPr>
            <a:lvl6pPr marL="2514600" indent="-228600" eaLnBrk="0" fontAlgn="base" hangingPunct="0">
              <a:spcBef>
                <a:spcPct val="20000"/>
              </a:spcBef>
              <a:spcAft>
                <a:spcPct val="0"/>
              </a:spcAft>
              <a:buChar char="»"/>
              <a:tabLst>
                <a:tab pos="503238" algn="l"/>
              </a:tabLst>
              <a:defRPr sz="2000">
                <a:solidFill>
                  <a:schemeClr val="tx2"/>
                </a:solidFill>
                <a:latin typeface="Arial" charset="0"/>
              </a:defRPr>
            </a:lvl6pPr>
            <a:lvl7pPr marL="2971800" indent="-228600" eaLnBrk="0" fontAlgn="base" hangingPunct="0">
              <a:spcBef>
                <a:spcPct val="20000"/>
              </a:spcBef>
              <a:spcAft>
                <a:spcPct val="0"/>
              </a:spcAft>
              <a:buChar char="»"/>
              <a:tabLst>
                <a:tab pos="503238" algn="l"/>
              </a:tabLst>
              <a:defRPr sz="2000">
                <a:solidFill>
                  <a:schemeClr val="tx2"/>
                </a:solidFill>
                <a:latin typeface="Arial" charset="0"/>
              </a:defRPr>
            </a:lvl7pPr>
            <a:lvl8pPr marL="3429000" indent="-228600" eaLnBrk="0" fontAlgn="base" hangingPunct="0">
              <a:spcBef>
                <a:spcPct val="20000"/>
              </a:spcBef>
              <a:spcAft>
                <a:spcPct val="0"/>
              </a:spcAft>
              <a:buChar char="»"/>
              <a:tabLst>
                <a:tab pos="503238" algn="l"/>
              </a:tabLst>
              <a:defRPr sz="2000">
                <a:solidFill>
                  <a:schemeClr val="tx2"/>
                </a:solidFill>
                <a:latin typeface="Arial" charset="0"/>
              </a:defRPr>
            </a:lvl8pPr>
            <a:lvl9pPr marL="3886200" indent="-228600" eaLnBrk="0" fontAlgn="base" hangingPunct="0">
              <a:spcBef>
                <a:spcPct val="20000"/>
              </a:spcBef>
              <a:spcAft>
                <a:spcPct val="0"/>
              </a:spcAft>
              <a:buChar char="»"/>
              <a:tabLst>
                <a:tab pos="503238" algn="l"/>
              </a:tabLst>
              <a:defRPr sz="2000">
                <a:solidFill>
                  <a:schemeClr val="tx2"/>
                </a:solidFill>
                <a:latin typeface="Arial" charset="0"/>
              </a:defRPr>
            </a:lvl9pPr>
          </a:lstStyle>
          <a:p>
            <a:pPr>
              <a:spcBef>
                <a:spcPct val="0"/>
              </a:spcBef>
              <a:buFontTx/>
              <a:buNone/>
            </a:pPr>
            <a:r>
              <a:rPr lang="en-GB" altLang="en-US" sz="1600">
                <a:ea typeface="Times New Roman" pitchFamily="18" charset="0"/>
                <a:cs typeface="Arial" charset="0"/>
              </a:rPr>
              <a:t>The final structure will consist of: </a:t>
            </a:r>
          </a:p>
          <a:p>
            <a:pPr>
              <a:spcBef>
                <a:spcPct val="0"/>
              </a:spcBef>
              <a:buFontTx/>
              <a:buNone/>
            </a:pPr>
            <a:r>
              <a:rPr lang="en-GB" altLang="en-US" sz="1800">
                <a:ea typeface="Times New Roman" pitchFamily="18" charset="0"/>
                <a:cs typeface="Arial" charset="0"/>
              </a:rPr>
              <a:t> </a:t>
            </a:r>
          </a:p>
        </p:txBody>
      </p:sp>
      <p:sp>
        <p:nvSpPr>
          <p:cNvPr id="17412" name="Rectangle 3"/>
          <p:cNvSpPr>
            <a:spLocks noChangeArrowheads="1"/>
          </p:cNvSpPr>
          <p:nvPr/>
        </p:nvSpPr>
        <p:spPr bwMode="auto">
          <a:xfrm>
            <a:off x="468313" y="2781300"/>
            <a:ext cx="7991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03238" algn="l"/>
              </a:tabLst>
              <a:defRPr sz="3200">
                <a:solidFill>
                  <a:schemeClr val="tx2"/>
                </a:solidFill>
                <a:latin typeface="Arial" charset="0"/>
              </a:defRPr>
            </a:lvl1pPr>
            <a:lvl2pPr marL="742950" indent="-285750" eaLnBrk="0" hangingPunct="0">
              <a:spcBef>
                <a:spcPct val="20000"/>
              </a:spcBef>
              <a:buChar char="–"/>
              <a:tabLst>
                <a:tab pos="503238" algn="l"/>
              </a:tabLst>
              <a:defRPr sz="2800">
                <a:solidFill>
                  <a:schemeClr val="tx2"/>
                </a:solidFill>
                <a:latin typeface="Arial" charset="0"/>
              </a:defRPr>
            </a:lvl2pPr>
            <a:lvl3pPr marL="1143000" indent="-228600" eaLnBrk="0" hangingPunct="0">
              <a:spcBef>
                <a:spcPct val="20000"/>
              </a:spcBef>
              <a:buChar char="•"/>
              <a:tabLst>
                <a:tab pos="503238" algn="l"/>
              </a:tabLst>
              <a:defRPr sz="2400">
                <a:solidFill>
                  <a:schemeClr val="tx2"/>
                </a:solidFill>
                <a:latin typeface="Arial" charset="0"/>
              </a:defRPr>
            </a:lvl3pPr>
            <a:lvl4pPr marL="1600200" indent="-228600" eaLnBrk="0" hangingPunct="0">
              <a:spcBef>
                <a:spcPct val="20000"/>
              </a:spcBef>
              <a:buChar char="–"/>
              <a:tabLst>
                <a:tab pos="503238" algn="l"/>
              </a:tabLst>
              <a:defRPr sz="2000">
                <a:solidFill>
                  <a:schemeClr val="tx2"/>
                </a:solidFill>
                <a:latin typeface="Arial" charset="0"/>
              </a:defRPr>
            </a:lvl4pPr>
            <a:lvl5pPr marL="2057400" indent="-228600" eaLnBrk="0" hangingPunct="0">
              <a:spcBef>
                <a:spcPct val="20000"/>
              </a:spcBef>
              <a:buChar char="»"/>
              <a:tabLst>
                <a:tab pos="503238" algn="l"/>
              </a:tabLst>
              <a:defRPr sz="2000">
                <a:solidFill>
                  <a:schemeClr val="tx2"/>
                </a:solidFill>
                <a:latin typeface="Arial" charset="0"/>
              </a:defRPr>
            </a:lvl5pPr>
            <a:lvl6pPr marL="2514600" indent="-228600" eaLnBrk="0" fontAlgn="base" hangingPunct="0">
              <a:spcBef>
                <a:spcPct val="20000"/>
              </a:spcBef>
              <a:spcAft>
                <a:spcPct val="0"/>
              </a:spcAft>
              <a:buChar char="»"/>
              <a:tabLst>
                <a:tab pos="503238" algn="l"/>
              </a:tabLst>
              <a:defRPr sz="2000">
                <a:solidFill>
                  <a:schemeClr val="tx2"/>
                </a:solidFill>
                <a:latin typeface="Arial" charset="0"/>
              </a:defRPr>
            </a:lvl6pPr>
            <a:lvl7pPr marL="2971800" indent="-228600" eaLnBrk="0" fontAlgn="base" hangingPunct="0">
              <a:spcBef>
                <a:spcPct val="20000"/>
              </a:spcBef>
              <a:spcAft>
                <a:spcPct val="0"/>
              </a:spcAft>
              <a:buChar char="»"/>
              <a:tabLst>
                <a:tab pos="503238" algn="l"/>
              </a:tabLst>
              <a:defRPr sz="2000">
                <a:solidFill>
                  <a:schemeClr val="tx2"/>
                </a:solidFill>
                <a:latin typeface="Arial" charset="0"/>
              </a:defRPr>
            </a:lvl7pPr>
            <a:lvl8pPr marL="3429000" indent="-228600" eaLnBrk="0" fontAlgn="base" hangingPunct="0">
              <a:spcBef>
                <a:spcPct val="20000"/>
              </a:spcBef>
              <a:spcAft>
                <a:spcPct val="0"/>
              </a:spcAft>
              <a:buChar char="»"/>
              <a:tabLst>
                <a:tab pos="503238" algn="l"/>
              </a:tabLst>
              <a:defRPr sz="2000">
                <a:solidFill>
                  <a:schemeClr val="tx2"/>
                </a:solidFill>
                <a:latin typeface="Arial" charset="0"/>
              </a:defRPr>
            </a:lvl8pPr>
            <a:lvl9pPr marL="3886200" indent="-228600" eaLnBrk="0" fontAlgn="base" hangingPunct="0">
              <a:spcBef>
                <a:spcPct val="20000"/>
              </a:spcBef>
              <a:spcAft>
                <a:spcPct val="0"/>
              </a:spcAft>
              <a:buChar char="»"/>
              <a:tabLst>
                <a:tab pos="503238" algn="l"/>
              </a:tabLst>
              <a:defRPr sz="2000">
                <a:solidFill>
                  <a:schemeClr val="tx2"/>
                </a:solidFill>
                <a:latin typeface="Arial" charset="0"/>
              </a:defRPr>
            </a:lvl9pPr>
          </a:lstStyle>
          <a:p>
            <a:pPr>
              <a:spcBef>
                <a:spcPct val="0"/>
              </a:spcBef>
              <a:buFontTx/>
              <a:buNone/>
            </a:pPr>
            <a:r>
              <a:rPr lang="en-US" altLang="en-US" sz="1600">
                <a:ea typeface="Times New Roman" pitchFamily="18" charset="0"/>
                <a:cs typeface="Arial" charset="0"/>
              </a:rPr>
              <a:t>I</a:t>
            </a:r>
            <a:endParaRPr lang="en-GB" altLang="en-US" sz="1600">
              <a:ea typeface="Times New Roman" pitchFamily="18" charset="0"/>
              <a:cs typeface="Arial" charset="0"/>
            </a:endParaRPr>
          </a:p>
        </p:txBody>
      </p:sp>
      <p:sp>
        <p:nvSpPr>
          <p:cNvPr id="3" name="Rectangle 2"/>
          <p:cNvSpPr/>
          <p:nvPr/>
        </p:nvSpPr>
        <p:spPr>
          <a:xfrm>
            <a:off x="755650" y="4225925"/>
            <a:ext cx="8137525" cy="584200"/>
          </a:xfrm>
          <a:prstGeom prst="rect">
            <a:avLst/>
          </a:prstGeom>
        </p:spPr>
        <p:txBody>
          <a:bodyPr>
            <a:spAutoFit/>
          </a:bodyPr>
          <a:lstStyle/>
          <a:p>
            <a:pPr>
              <a:defRPr/>
            </a:pPr>
            <a:endParaRPr lang="en-GB" sz="1600" dirty="0">
              <a:solidFill>
                <a:schemeClr val="tx2">
                  <a:lumMod val="95000"/>
                  <a:lumOff val="5000"/>
                </a:schemeClr>
              </a:solidFill>
            </a:endParaRPr>
          </a:p>
          <a:p>
            <a:pPr>
              <a:defRPr/>
            </a:pPr>
            <a:r>
              <a:rPr lang="en-GB" sz="1600" dirty="0">
                <a:solidFill>
                  <a:schemeClr val="tx2">
                    <a:lumMod val="95000"/>
                    <a:lumOff val="5000"/>
                  </a:schemeClr>
                </a:solidFill>
              </a:rPr>
              <a:t> A net reduction of 130 posts.  A reduction of 57 in terms of headcount.</a:t>
            </a:r>
          </a:p>
        </p:txBody>
      </p:sp>
      <p:grpSp>
        <p:nvGrpSpPr>
          <p:cNvPr id="17414" name="Group 9"/>
          <p:cNvGrpSpPr>
            <a:grpSpLocks noChangeAspect="1"/>
          </p:cNvGrpSpPr>
          <p:nvPr/>
        </p:nvGrpSpPr>
        <p:grpSpPr bwMode="auto">
          <a:xfrm>
            <a:off x="323850" y="974725"/>
            <a:ext cx="7604125" cy="3546475"/>
            <a:chOff x="204" y="614"/>
            <a:chExt cx="4790" cy="2234"/>
          </a:xfrm>
        </p:grpSpPr>
        <p:sp>
          <p:nvSpPr>
            <p:cNvPr id="17415" name="AutoShape 8"/>
            <p:cNvSpPr>
              <a:spLocks noChangeAspect="1" noChangeArrowheads="1" noTextEdit="1"/>
            </p:cNvSpPr>
            <p:nvPr/>
          </p:nvSpPr>
          <p:spPr bwMode="auto">
            <a:xfrm>
              <a:off x="204" y="614"/>
              <a:ext cx="4718" cy="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7416" name="Group 210"/>
            <p:cNvGrpSpPr>
              <a:grpSpLocks/>
            </p:cNvGrpSpPr>
            <p:nvPr/>
          </p:nvGrpSpPr>
          <p:grpSpPr bwMode="auto">
            <a:xfrm>
              <a:off x="594" y="614"/>
              <a:ext cx="4400" cy="2045"/>
              <a:chOff x="594" y="614"/>
              <a:chExt cx="4400" cy="2045"/>
            </a:xfrm>
          </p:grpSpPr>
          <p:sp>
            <p:nvSpPr>
              <p:cNvPr id="17451" name="Rectangle 10"/>
              <p:cNvSpPr>
                <a:spLocks noChangeArrowheads="1"/>
              </p:cNvSpPr>
              <p:nvPr/>
            </p:nvSpPr>
            <p:spPr bwMode="auto">
              <a:xfrm>
                <a:off x="600" y="620"/>
                <a:ext cx="1884" cy="2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2" name="Rectangle 11"/>
              <p:cNvSpPr>
                <a:spLocks noChangeArrowheads="1"/>
              </p:cNvSpPr>
              <p:nvPr/>
            </p:nvSpPr>
            <p:spPr bwMode="auto">
              <a:xfrm>
                <a:off x="650" y="620"/>
                <a:ext cx="1785" cy="13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3" name="Rectangle 12"/>
              <p:cNvSpPr>
                <a:spLocks noChangeArrowheads="1"/>
              </p:cNvSpPr>
              <p:nvPr/>
            </p:nvSpPr>
            <p:spPr bwMode="auto">
              <a:xfrm>
                <a:off x="650" y="618"/>
                <a:ext cx="60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Post Title</a:t>
                </a:r>
                <a:endParaRPr lang="en-US" altLang="en-US" sz="1800">
                  <a:solidFill>
                    <a:schemeClr val="tx1"/>
                  </a:solidFill>
                </a:endParaRPr>
              </a:p>
            </p:txBody>
          </p:sp>
          <p:sp>
            <p:nvSpPr>
              <p:cNvPr id="17454" name="Rectangle 13"/>
              <p:cNvSpPr>
                <a:spLocks noChangeArrowheads="1"/>
              </p:cNvSpPr>
              <p:nvPr/>
            </p:nvSpPr>
            <p:spPr bwMode="auto">
              <a:xfrm>
                <a:off x="1166" y="618"/>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55" name="Rectangle 14"/>
              <p:cNvSpPr>
                <a:spLocks noChangeArrowheads="1"/>
              </p:cNvSpPr>
              <p:nvPr/>
            </p:nvSpPr>
            <p:spPr bwMode="auto">
              <a:xfrm>
                <a:off x="2489" y="620"/>
                <a:ext cx="502" cy="2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6" name="Rectangle 15"/>
              <p:cNvSpPr>
                <a:spLocks noChangeArrowheads="1"/>
              </p:cNvSpPr>
              <p:nvPr/>
            </p:nvSpPr>
            <p:spPr bwMode="auto">
              <a:xfrm>
                <a:off x="2538" y="620"/>
                <a:ext cx="403" cy="13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7" name="Rectangle 16"/>
              <p:cNvSpPr>
                <a:spLocks noChangeArrowheads="1"/>
              </p:cNvSpPr>
              <p:nvPr/>
            </p:nvSpPr>
            <p:spPr bwMode="auto">
              <a:xfrm>
                <a:off x="2538" y="618"/>
                <a:ext cx="3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Post </a:t>
                </a:r>
                <a:endParaRPr lang="en-US" altLang="en-US" sz="1800">
                  <a:solidFill>
                    <a:schemeClr val="tx1"/>
                  </a:solidFill>
                </a:endParaRPr>
              </a:p>
            </p:txBody>
          </p:sp>
          <p:sp>
            <p:nvSpPr>
              <p:cNvPr id="17458" name="Rectangle 17"/>
              <p:cNvSpPr>
                <a:spLocks noChangeArrowheads="1"/>
              </p:cNvSpPr>
              <p:nvPr/>
            </p:nvSpPr>
            <p:spPr bwMode="auto">
              <a:xfrm>
                <a:off x="2538" y="751"/>
                <a:ext cx="403" cy="13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9" name="Rectangle 18"/>
              <p:cNvSpPr>
                <a:spLocks noChangeArrowheads="1"/>
              </p:cNvSpPr>
              <p:nvPr/>
            </p:nvSpPr>
            <p:spPr bwMode="auto">
              <a:xfrm>
                <a:off x="2538" y="749"/>
                <a:ext cx="40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Grade</a:t>
                </a:r>
                <a:endParaRPr lang="en-US" altLang="en-US" sz="1800">
                  <a:solidFill>
                    <a:schemeClr val="tx1"/>
                  </a:solidFill>
                </a:endParaRPr>
              </a:p>
            </p:txBody>
          </p:sp>
          <p:sp>
            <p:nvSpPr>
              <p:cNvPr id="17460" name="Rectangle 19"/>
              <p:cNvSpPr>
                <a:spLocks noChangeArrowheads="1"/>
              </p:cNvSpPr>
              <p:nvPr/>
            </p:nvSpPr>
            <p:spPr bwMode="auto">
              <a:xfrm>
                <a:off x="2870" y="749"/>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61" name="Rectangle 20"/>
              <p:cNvSpPr>
                <a:spLocks noChangeArrowheads="1"/>
              </p:cNvSpPr>
              <p:nvPr/>
            </p:nvSpPr>
            <p:spPr bwMode="auto">
              <a:xfrm>
                <a:off x="2995" y="620"/>
                <a:ext cx="619" cy="2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62" name="Rectangle 21"/>
              <p:cNvSpPr>
                <a:spLocks noChangeArrowheads="1"/>
              </p:cNvSpPr>
              <p:nvPr/>
            </p:nvSpPr>
            <p:spPr bwMode="auto">
              <a:xfrm>
                <a:off x="3045" y="620"/>
                <a:ext cx="520" cy="13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63" name="Rectangle 22"/>
              <p:cNvSpPr>
                <a:spLocks noChangeArrowheads="1"/>
              </p:cNvSpPr>
              <p:nvPr/>
            </p:nvSpPr>
            <p:spPr bwMode="auto">
              <a:xfrm>
                <a:off x="3045" y="618"/>
                <a:ext cx="54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Number </a:t>
                </a:r>
                <a:endParaRPr lang="en-US" altLang="en-US" sz="1800">
                  <a:solidFill>
                    <a:schemeClr val="tx1"/>
                  </a:solidFill>
                </a:endParaRPr>
              </a:p>
            </p:txBody>
          </p:sp>
          <p:sp>
            <p:nvSpPr>
              <p:cNvPr id="17464" name="Rectangle 23"/>
              <p:cNvSpPr>
                <a:spLocks noChangeArrowheads="1"/>
              </p:cNvSpPr>
              <p:nvPr/>
            </p:nvSpPr>
            <p:spPr bwMode="auto">
              <a:xfrm>
                <a:off x="3045" y="751"/>
                <a:ext cx="520" cy="13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65" name="Rectangle 24"/>
              <p:cNvSpPr>
                <a:spLocks noChangeArrowheads="1"/>
              </p:cNvSpPr>
              <p:nvPr/>
            </p:nvSpPr>
            <p:spPr bwMode="auto">
              <a:xfrm>
                <a:off x="3045" y="749"/>
                <a:ext cx="53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of Posts</a:t>
                </a:r>
                <a:endParaRPr lang="en-US" altLang="en-US" sz="1800">
                  <a:solidFill>
                    <a:schemeClr val="tx1"/>
                  </a:solidFill>
                </a:endParaRPr>
              </a:p>
            </p:txBody>
          </p:sp>
          <p:sp>
            <p:nvSpPr>
              <p:cNvPr id="17466" name="Rectangle 25"/>
              <p:cNvSpPr>
                <a:spLocks noChangeArrowheads="1"/>
              </p:cNvSpPr>
              <p:nvPr/>
            </p:nvSpPr>
            <p:spPr bwMode="auto">
              <a:xfrm>
                <a:off x="3498" y="749"/>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67" name="Rectangle 26"/>
              <p:cNvSpPr>
                <a:spLocks noChangeArrowheads="1"/>
              </p:cNvSpPr>
              <p:nvPr/>
            </p:nvSpPr>
            <p:spPr bwMode="auto">
              <a:xfrm>
                <a:off x="3619" y="620"/>
                <a:ext cx="805" cy="2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68" name="Rectangle 27"/>
              <p:cNvSpPr>
                <a:spLocks noChangeArrowheads="1"/>
              </p:cNvSpPr>
              <p:nvPr/>
            </p:nvSpPr>
            <p:spPr bwMode="auto">
              <a:xfrm>
                <a:off x="3668" y="620"/>
                <a:ext cx="706" cy="13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69" name="Rectangle 28"/>
              <p:cNvSpPr>
                <a:spLocks noChangeArrowheads="1"/>
              </p:cNvSpPr>
              <p:nvPr/>
            </p:nvSpPr>
            <p:spPr bwMode="auto">
              <a:xfrm>
                <a:off x="3668" y="618"/>
                <a:ext cx="6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Headcount</a:t>
                </a:r>
                <a:endParaRPr lang="en-US" altLang="en-US" sz="1800">
                  <a:solidFill>
                    <a:schemeClr val="tx1"/>
                  </a:solidFill>
                </a:endParaRPr>
              </a:p>
            </p:txBody>
          </p:sp>
          <p:sp>
            <p:nvSpPr>
              <p:cNvPr id="17470" name="Rectangle 29"/>
              <p:cNvSpPr>
                <a:spLocks noChangeArrowheads="1"/>
              </p:cNvSpPr>
              <p:nvPr/>
            </p:nvSpPr>
            <p:spPr bwMode="auto">
              <a:xfrm>
                <a:off x="4262" y="618"/>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71" name="Rectangle 30"/>
              <p:cNvSpPr>
                <a:spLocks noChangeArrowheads="1"/>
              </p:cNvSpPr>
              <p:nvPr/>
            </p:nvSpPr>
            <p:spPr bwMode="auto">
              <a:xfrm>
                <a:off x="4428" y="620"/>
                <a:ext cx="368" cy="2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2" name="Rectangle 31"/>
              <p:cNvSpPr>
                <a:spLocks noChangeArrowheads="1"/>
              </p:cNvSpPr>
              <p:nvPr/>
            </p:nvSpPr>
            <p:spPr bwMode="auto">
              <a:xfrm>
                <a:off x="4478" y="620"/>
                <a:ext cx="268" cy="13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3" name="Rectangle 32"/>
              <p:cNvSpPr>
                <a:spLocks noChangeArrowheads="1"/>
              </p:cNvSpPr>
              <p:nvPr/>
            </p:nvSpPr>
            <p:spPr bwMode="auto">
              <a:xfrm>
                <a:off x="4478" y="618"/>
                <a:ext cx="28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FTE</a:t>
                </a:r>
                <a:endParaRPr lang="en-US" altLang="en-US" sz="1800">
                  <a:solidFill>
                    <a:schemeClr val="tx1"/>
                  </a:solidFill>
                </a:endParaRPr>
              </a:p>
            </p:txBody>
          </p:sp>
          <p:sp>
            <p:nvSpPr>
              <p:cNvPr id="17474" name="Rectangle 33"/>
              <p:cNvSpPr>
                <a:spLocks noChangeArrowheads="1"/>
              </p:cNvSpPr>
              <p:nvPr/>
            </p:nvSpPr>
            <p:spPr bwMode="auto">
              <a:xfrm>
                <a:off x="4695" y="618"/>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75" name="Rectangle 34"/>
              <p:cNvSpPr>
                <a:spLocks noChangeArrowheads="1"/>
              </p:cNvSpPr>
              <p:nvPr/>
            </p:nvSpPr>
            <p:spPr bwMode="auto">
              <a:xfrm>
                <a:off x="594" y="61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6" name="Rectangle 35"/>
              <p:cNvSpPr>
                <a:spLocks noChangeArrowheads="1"/>
              </p:cNvSpPr>
              <p:nvPr/>
            </p:nvSpPr>
            <p:spPr bwMode="auto">
              <a:xfrm>
                <a:off x="594" y="61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7" name="Rectangle 36"/>
              <p:cNvSpPr>
                <a:spLocks noChangeArrowheads="1"/>
              </p:cNvSpPr>
              <p:nvPr/>
            </p:nvSpPr>
            <p:spPr bwMode="auto">
              <a:xfrm>
                <a:off x="599" y="614"/>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8" name="Rectangle 37"/>
              <p:cNvSpPr>
                <a:spLocks noChangeArrowheads="1"/>
              </p:cNvSpPr>
              <p:nvPr/>
            </p:nvSpPr>
            <p:spPr bwMode="auto">
              <a:xfrm>
                <a:off x="2484" y="61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79" name="Rectangle 38"/>
              <p:cNvSpPr>
                <a:spLocks noChangeArrowheads="1"/>
              </p:cNvSpPr>
              <p:nvPr/>
            </p:nvSpPr>
            <p:spPr bwMode="auto">
              <a:xfrm>
                <a:off x="2489" y="614"/>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0" name="Rectangle 39"/>
              <p:cNvSpPr>
                <a:spLocks noChangeArrowheads="1"/>
              </p:cNvSpPr>
              <p:nvPr/>
            </p:nvSpPr>
            <p:spPr bwMode="auto">
              <a:xfrm>
                <a:off x="2990" y="61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1" name="Rectangle 40"/>
              <p:cNvSpPr>
                <a:spLocks noChangeArrowheads="1"/>
              </p:cNvSpPr>
              <p:nvPr/>
            </p:nvSpPr>
            <p:spPr bwMode="auto">
              <a:xfrm>
                <a:off x="2994" y="614"/>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2" name="Rectangle 41"/>
              <p:cNvSpPr>
                <a:spLocks noChangeArrowheads="1"/>
              </p:cNvSpPr>
              <p:nvPr/>
            </p:nvSpPr>
            <p:spPr bwMode="auto">
              <a:xfrm>
                <a:off x="3614" y="61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3" name="Rectangle 42"/>
              <p:cNvSpPr>
                <a:spLocks noChangeArrowheads="1"/>
              </p:cNvSpPr>
              <p:nvPr/>
            </p:nvSpPr>
            <p:spPr bwMode="auto">
              <a:xfrm>
                <a:off x="3619" y="614"/>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4" name="Rectangle 43"/>
              <p:cNvSpPr>
                <a:spLocks noChangeArrowheads="1"/>
              </p:cNvSpPr>
              <p:nvPr/>
            </p:nvSpPr>
            <p:spPr bwMode="auto">
              <a:xfrm>
                <a:off x="4424" y="61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5" name="Rectangle 44"/>
              <p:cNvSpPr>
                <a:spLocks noChangeArrowheads="1"/>
              </p:cNvSpPr>
              <p:nvPr/>
            </p:nvSpPr>
            <p:spPr bwMode="auto">
              <a:xfrm>
                <a:off x="4428" y="614"/>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6" name="Rectangle 45"/>
              <p:cNvSpPr>
                <a:spLocks noChangeArrowheads="1"/>
              </p:cNvSpPr>
              <p:nvPr/>
            </p:nvSpPr>
            <p:spPr bwMode="auto">
              <a:xfrm>
                <a:off x="4796" y="61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7" name="Rectangle 46"/>
              <p:cNvSpPr>
                <a:spLocks noChangeArrowheads="1"/>
              </p:cNvSpPr>
              <p:nvPr/>
            </p:nvSpPr>
            <p:spPr bwMode="auto">
              <a:xfrm>
                <a:off x="4796" y="61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8" name="Rectangle 47"/>
              <p:cNvSpPr>
                <a:spLocks noChangeArrowheads="1"/>
              </p:cNvSpPr>
              <p:nvPr/>
            </p:nvSpPr>
            <p:spPr bwMode="auto">
              <a:xfrm>
                <a:off x="594" y="619"/>
                <a:ext cx="5"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89" name="Rectangle 48"/>
              <p:cNvSpPr>
                <a:spLocks noChangeArrowheads="1"/>
              </p:cNvSpPr>
              <p:nvPr/>
            </p:nvSpPr>
            <p:spPr bwMode="auto">
              <a:xfrm>
                <a:off x="2484" y="619"/>
                <a:ext cx="5"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90" name="Rectangle 49"/>
              <p:cNvSpPr>
                <a:spLocks noChangeArrowheads="1"/>
              </p:cNvSpPr>
              <p:nvPr/>
            </p:nvSpPr>
            <p:spPr bwMode="auto">
              <a:xfrm>
                <a:off x="2990" y="619"/>
                <a:ext cx="4"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91" name="Rectangle 50"/>
              <p:cNvSpPr>
                <a:spLocks noChangeArrowheads="1"/>
              </p:cNvSpPr>
              <p:nvPr/>
            </p:nvSpPr>
            <p:spPr bwMode="auto">
              <a:xfrm>
                <a:off x="3614" y="619"/>
                <a:ext cx="5"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92" name="Rectangle 51"/>
              <p:cNvSpPr>
                <a:spLocks noChangeArrowheads="1"/>
              </p:cNvSpPr>
              <p:nvPr/>
            </p:nvSpPr>
            <p:spPr bwMode="auto">
              <a:xfrm>
                <a:off x="4424" y="619"/>
                <a:ext cx="4"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93" name="Rectangle 52"/>
              <p:cNvSpPr>
                <a:spLocks noChangeArrowheads="1"/>
              </p:cNvSpPr>
              <p:nvPr/>
            </p:nvSpPr>
            <p:spPr bwMode="auto">
              <a:xfrm>
                <a:off x="4796" y="619"/>
                <a:ext cx="4"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94" name="Rectangle 53"/>
              <p:cNvSpPr>
                <a:spLocks noChangeArrowheads="1"/>
              </p:cNvSpPr>
              <p:nvPr/>
            </p:nvSpPr>
            <p:spPr bwMode="auto">
              <a:xfrm>
                <a:off x="650" y="891"/>
                <a:ext cx="123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Advanced Practitioner</a:t>
                </a:r>
                <a:endParaRPr lang="en-US" altLang="en-US" sz="1800">
                  <a:solidFill>
                    <a:schemeClr val="tx1"/>
                  </a:solidFill>
                </a:endParaRPr>
              </a:p>
            </p:txBody>
          </p:sp>
          <p:sp>
            <p:nvSpPr>
              <p:cNvPr id="17495" name="Rectangle 54"/>
              <p:cNvSpPr>
                <a:spLocks noChangeArrowheads="1"/>
              </p:cNvSpPr>
              <p:nvPr/>
            </p:nvSpPr>
            <p:spPr bwMode="auto">
              <a:xfrm>
                <a:off x="1772" y="89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496" name="Rectangle 55"/>
              <p:cNvSpPr>
                <a:spLocks noChangeArrowheads="1"/>
              </p:cNvSpPr>
              <p:nvPr/>
            </p:nvSpPr>
            <p:spPr bwMode="auto">
              <a:xfrm>
                <a:off x="2538" y="891"/>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11</a:t>
                </a:r>
                <a:endParaRPr lang="en-US" altLang="en-US" sz="1800">
                  <a:solidFill>
                    <a:schemeClr val="tx1"/>
                  </a:solidFill>
                </a:endParaRPr>
              </a:p>
            </p:txBody>
          </p:sp>
          <p:sp>
            <p:nvSpPr>
              <p:cNvPr id="17497" name="Rectangle 56"/>
              <p:cNvSpPr>
                <a:spLocks noChangeArrowheads="1"/>
              </p:cNvSpPr>
              <p:nvPr/>
            </p:nvSpPr>
            <p:spPr bwMode="auto">
              <a:xfrm>
                <a:off x="2666" y="89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498" name="Rectangle 57"/>
              <p:cNvSpPr>
                <a:spLocks noChangeArrowheads="1"/>
              </p:cNvSpPr>
              <p:nvPr/>
            </p:nvSpPr>
            <p:spPr bwMode="auto">
              <a:xfrm>
                <a:off x="3045" y="891"/>
                <a:ext cx="1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a:t>
                </a:r>
                <a:endParaRPr lang="en-US" altLang="en-US" sz="1800">
                  <a:solidFill>
                    <a:schemeClr val="tx1"/>
                  </a:solidFill>
                </a:endParaRPr>
              </a:p>
            </p:txBody>
          </p:sp>
          <p:sp>
            <p:nvSpPr>
              <p:cNvPr id="17499" name="Rectangle 58"/>
              <p:cNvSpPr>
                <a:spLocks noChangeArrowheads="1"/>
              </p:cNvSpPr>
              <p:nvPr/>
            </p:nvSpPr>
            <p:spPr bwMode="auto">
              <a:xfrm>
                <a:off x="3109" y="89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00" name="Rectangle 59"/>
              <p:cNvSpPr>
                <a:spLocks noChangeArrowheads="1"/>
              </p:cNvSpPr>
              <p:nvPr/>
            </p:nvSpPr>
            <p:spPr bwMode="auto">
              <a:xfrm>
                <a:off x="3668" y="891"/>
                <a:ext cx="1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a:t>
                </a:r>
                <a:endParaRPr lang="en-US" altLang="en-US" sz="1800">
                  <a:solidFill>
                    <a:schemeClr val="tx1"/>
                  </a:solidFill>
                </a:endParaRPr>
              </a:p>
            </p:txBody>
          </p:sp>
          <p:sp>
            <p:nvSpPr>
              <p:cNvPr id="17501" name="Rectangle 60"/>
              <p:cNvSpPr>
                <a:spLocks noChangeArrowheads="1"/>
              </p:cNvSpPr>
              <p:nvPr/>
            </p:nvSpPr>
            <p:spPr bwMode="auto">
              <a:xfrm>
                <a:off x="3732" y="89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02" name="Rectangle 61"/>
              <p:cNvSpPr>
                <a:spLocks noChangeArrowheads="1"/>
              </p:cNvSpPr>
              <p:nvPr/>
            </p:nvSpPr>
            <p:spPr bwMode="auto">
              <a:xfrm>
                <a:off x="4478" y="891"/>
                <a:ext cx="2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5.4</a:t>
                </a:r>
                <a:endParaRPr lang="en-US" altLang="en-US" sz="1800">
                  <a:solidFill>
                    <a:schemeClr val="tx1"/>
                  </a:solidFill>
                </a:endParaRPr>
              </a:p>
            </p:txBody>
          </p:sp>
          <p:sp>
            <p:nvSpPr>
              <p:cNvPr id="17503" name="Rectangle 62"/>
              <p:cNvSpPr>
                <a:spLocks noChangeArrowheads="1"/>
              </p:cNvSpPr>
              <p:nvPr/>
            </p:nvSpPr>
            <p:spPr bwMode="auto">
              <a:xfrm>
                <a:off x="4637" y="89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04" name="Rectangle 63"/>
              <p:cNvSpPr>
                <a:spLocks noChangeArrowheads="1"/>
              </p:cNvSpPr>
              <p:nvPr/>
            </p:nvSpPr>
            <p:spPr bwMode="auto">
              <a:xfrm>
                <a:off x="594" y="883"/>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05" name="Rectangle 64"/>
              <p:cNvSpPr>
                <a:spLocks noChangeArrowheads="1"/>
              </p:cNvSpPr>
              <p:nvPr/>
            </p:nvSpPr>
            <p:spPr bwMode="auto">
              <a:xfrm>
                <a:off x="599" y="883"/>
                <a:ext cx="18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06" name="Rectangle 65"/>
              <p:cNvSpPr>
                <a:spLocks noChangeArrowheads="1"/>
              </p:cNvSpPr>
              <p:nvPr/>
            </p:nvSpPr>
            <p:spPr bwMode="auto">
              <a:xfrm>
                <a:off x="2484" y="883"/>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07" name="Rectangle 66"/>
              <p:cNvSpPr>
                <a:spLocks noChangeArrowheads="1"/>
              </p:cNvSpPr>
              <p:nvPr/>
            </p:nvSpPr>
            <p:spPr bwMode="auto">
              <a:xfrm>
                <a:off x="2489" y="883"/>
                <a:ext cx="5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08" name="Rectangle 67"/>
              <p:cNvSpPr>
                <a:spLocks noChangeArrowheads="1"/>
              </p:cNvSpPr>
              <p:nvPr/>
            </p:nvSpPr>
            <p:spPr bwMode="auto">
              <a:xfrm>
                <a:off x="2990"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09" name="Rectangle 68"/>
              <p:cNvSpPr>
                <a:spLocks noChangeArrowheads="1"/>
              </p:cNvSpPr>
              <p:nvPr/>
            </p:nvSpPr>
            <p:spPr bwMode="auto">
              <a:xfrm>
                <a:off x="2994" y="883"/>
                <a:ext cx="6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0" name="Rectangle 69"/>
              <p:cNvSpPr>
                <a:spLocks noChangeArrowheads="1"/>
              </p:cNvSpPr>
              <p:nvPr/>
            </p:nvSpPr>
            <p:spPr bwMode="auto">
              <a:xfrm>
                <a:off x="3614" y="883"/>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1" name="Rectangle 70"/>
              <p:cNvSpPr>
                <a:spLocks noChangeArrowheads="1"/>
              </p:cNvSpPr>
              <p:nvPr/>
            </p:nvSpPr>
            <p:spPr bwMode="auto">
              <a:xfrm>
                <a:off x="3619" y="883"/>
                <a:ext cx="80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2" name="Rectangle 71"/>
              <p:cNvSpPr>
                <a:spLocks noChangeArrowheads="1"/>
              </p:cNvSpPr>
              <p:nvPr/>
            </p:nvSpPr>
            <p:spPr bwMode="auto">
              <a:xfrm>
                <a:off x="4424"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3" name="Rectangle 72"/>
              <p:cNvSpPr>
                <a:spLocks noChangeArrowheads="1"/>
              </p:cNvSpPr>
              <p:nvPr/>
            </p:nvSpPr>
            <p:spPr bwMode="auto">
              <a:xfrm>
                <a:off x="4428" y="883"/>
                <a:ext cx="36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4" name="Rectangle 73"/>
              <p:cNvSpPr>
                <a:spLocks noChangeArrowheads="1"/>
              </p:cNvSpPr>
              <p:nvPr/>
            </p:nvSpPr>
            <p:spPr bwMode="auto">
              <a:xfrm>
                <a:off x="4796"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5" name="Rectangle 74"/>
              <p:cNvSpPr>
                <a:spLocks noChangeArrowheads="1"/>
              </p:cNvSpPr>
              <p:nvPr/>
            </p:nvSpPr>
            <p:spPr bwMode="auto">
              <a:xfrm>
                <a:off x="594" y="887"/>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6" name="Rectangle 75"/>
              <p:cNvSpPr>
                <a:spLocks noChangeArrowheads="1"/>
              </p:cNvSpPr>
              <p:nvPr/>
            </p:nvSpPr>
            <p:spPr bwMode="auto">
              <a:xfrm>
                <a:off x="2484" y="887"/>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7" name="Rectangle 76"/>
              <p:cNvSpPr>
                <a:spLocks noChangeArrowheads="1"/>
              </p:cNvSpPr>
              <p:nvPr/>
            </p:nvSpPr>
            <p:spPr bwMode="auto">
              <a:xfrm>
                <a:off x="2990" y="887"/>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8" name="Rectangle 77"/>
              <p:cNvSpPr>
                <a:spLocks noChangeArrowheads="1"/>
              </p:cNvSpPr>
              <p:nvPr/>
            </p:nvSpPr>
            <p:spPr bwMode="auto">
              <a:xfrm>
                <a:off x="3614" y="887"/>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19" name="Rectangle 78"/>
              <p:cNvSpPr>
                <a:spLocks noChangeArrowheads="1"/>
              </p:cNvSpPr>
              <p:nvPr/>
            </p:nvSpPr>
            <p:spPr bwMode="auto">
              <a:xfrm>
                <a:off x="4424" y="887"/>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20" name="Rectangle 79"/>
              <p:cNvSpPr>
                <a:spLocks noChangeArrowheads="1"/>
              </p:cNvSpPr>
              <p:nvPr/>
            </p:nvSpPr>
            <p:spPr bwMode="auto">
              <a:xfrm>
                <a:off x="4796" y="887"/>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21" name="Rectangle 80"/>
              <p:cNvSpPr>
                <a:spLocks noChangeArrowheads="1"/>
              </p:cNvSpPr>
              <p:nvPr/>
            </p:nvSpPr>
            <p:spPr bwMode="auto">
              <a:xfrm>
                <a:off x="650" y="1082"/>
                <a:ext cx="148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Community Learning Tutor</a:t>
                </a:r>
                <a:endParaRPr lang="en-US" altLang="en-US" sz="1800">
                  <a:solidFill>
                    <a:schemeClr val="tx1"/>
                  </a:solidFill>
                </a:endParaRPr>
              </a:p>
            </p:txBody>
          </p:sp>
          <p:sp>
            <p:nvSpPr>
              <p:cNvPr id="17522" name="Rectangle 81"/>
              <p:cNvSpPr>
                <a:spLocks noChangeArrowheads="1"/>
              </p:cNvSpPr>
              <p:nvPr/>
            </p:nvSpPr>
            <p:spPr bwMode="auto">
              <a:xfrm>
                <a:off x="2009" y="1082"/>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23" name="Rectangle 82"/>
              <p:cNvSpPr>
                <a:spLocks noChangeArrowheads="1"/>
              </p:cNvSpPr>
              <p:nvPr/>
            </p:nvSpPr>
            <p:spPr bwMode="auto">
              <a:xfrm>
                <a:off x="2538" y="1082"/>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10</a:t>
                </a:r>
                <a:endParaRPr lang="en-US" altLang="en-US" sz="1800">
                  <a:solidFill>
                    <a:schemeClr val="tx1"/>
                  </a:solidFill>
                </a:endParaRPr>
              </a:p>
            </p:txBody>
          </p:sp>
          <p:sp>
            <p:nvSpPr>
              <p:cNvPr id="17524" name="Rectangle 83"/>
              <p:cNvSpPr>
                <a:spLocks noChangeArrowheads="1"/>
              </p:cNvSpPr>
              <p:nvPr/>
            </p:nvSpPr>
            <p:spPr bwMode="auto">
              <a:xfrm>
                <a:off x="2666" y="1082"/>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25" name="Rectangle 84"/>
              <p:cNvSpPr>
                <a:spLocks noChangeArrowheads="1"/>
              </p:cNvSpPr>
              <p:nvPr/>
            </p:nvSpPr>
            <p:spPr bwMode="auto">
              <a:xfrm>
                <a:off x="3045" y="1082"/>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67</a:t>
                </a:r>
                <a:endParaRPr lang="en-US" altLang="en-US" sz="1800">
                  <a:solidFill>
                    <a:schemeClr val="tx1"/>
                  </a:solidFill>
                </a:endParaRPr>
              </a:p>
            </p:txBody>
          </p:sp>
          <p:sp>
            <p:nvSpPr>
              <p:cNvPr id="17526" name="Rectangle 85"/>
              <p:cNvSpPr>
                <a:spLocks noChangeArrowheads="1"/>
              </p:cNvSpPr>
              <p:nvPr/>
            </p:nvSpPr>
            <p:spPr bwMode="auto">
              <a:xfrm>
                <a:off x="3172" y="1082"/>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27" name="Rectangle 86"/>
              <p:cNvSpPr>
                <a:spLocks noChangeArrowheads="1"/>
              </p:cNvSpPr>
              <p:nvPr/>
            </p:nvSpPr>
            <p:spPr bwMode="auto">
              <a:xfrm>
                <a:off x="3668" y="1082"/>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67</a:t>
                </a:r>
                <a:endParaRPr lang="en-US" altLang="en-US" sz="1800">
                  <a:solidFill>
                    <a:schemeClr val="tx1"/>
                  </a:solidFill>
                </a:endParaRPr>
              </a:p>
            </p:txBody>
          </p:sp>
          <p:sp>
            <p:nvSpPr>
              <p:cNvPr id="17528" name="Rectangle 87"/>
              <p:cNvSpPr>
                <a:spLocks noChangeArrowheads="1"/>
              </p:cNvSpPr>
              <p:nvPr/>
            </p:nvSpPr>
            <p:spPr bwMode="auto">
              <a:xfrm>
                <a:off x="3796" y="1082"/>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29" name="Rectangle 88"/>
              <p:cNvSpPr>
                <a:spLocks noChangeArrowheads="1"/>
              </p:cNvSpPr>
              <p:nvPr/>
            </p:nvSpPr>
            <p:spPr bwMode="auto">
              <a:xfrm>
                <a:off x="4478" y="1082"/>
                <a:ext cx="5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a:t>
                </a:r>
                <a:r>
                  <a:rPr lang="en-US" altLang="en-US" sz="1400" b="1">
                    <a:solidFill>
                      <a:srgbClr val="FF0000"/>
                    </a:solidFill>
                  </a:rPr>
                  <a:t>7 (+0.4)</a:t>
                </a:r>
                <a:r>
                  <a:rPr lang="en-US" altLang="en-US" sz="1400">
                    <a:solidFill>
                      <a:srgbClr val="000000"/>
                    </a:solidFill>
                  </a:rPr>
                  <a:t> </a:t>
                </a:r>
                <a:endParaRPr lang="en-US" altLang="en-US" sz="1800">
                  <a:solidFill>
                    <a:schemeClr val="tx1"/>
                  </a:solidFill>
                </a:endParaRPr>
              </a:p>
            </p:txBody>
          </p:sp>
          <p:sp>
            <p:nvSpPr>
              <p:cNvPr id="17530" name="Rectangle 89"/>
              <p:cNvSpPr>
                <a:spLocks noChangeArrowheads="1"/>
              </p:cNvSpPr>
              <p:nvPr/>
            </p:nvSpPr>
            <p:spPr bwMode="auto">
              <a:xfrm>
                <a:off x="4478" y="1211"/>
                <a:ext cx="2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000">
                    <a:solidFill>
                      <a:srgbClr val="000000"/>
                    </a:solidFill>
                  </a:rPr>
                  <a:t>plus </a:t>
                </a:r>
                <a:endParaRPr lang="en-US" altLang="en-US" sz="1800">
                  <a:solidFill>
                    <a:schemeClr val="tx1"/>
                  </a:solidFill>
                </a:endParaRPr>
              </a:p>
            </p:txBody>
          </p:sp>
          <p:sp>
            <p:nvSpPr>
              <p:cNvPr id="17531" name="Rectangle 90"/>
              <p:cNvSpPr>
                <a:spLocks noChangeArrowheads="1"/>
              </p:cNvSpPr>
              <p:nvPr/>
            </p:nvSpPr>
            <p:spPr bwMode="auto">
              <a:xfrm>
                <a:off x="4641" y="1211"/>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000">
                    <a:solidFill>
                      <a:srgbClr val="000000"/>
                    </a:solidFill>
                  </a:rPr>
                  <a:t>44</a:t>
                </a:r>
                <a:endParaRPr lang="en-US" altLang="en-US" sz="1800">
                  <a:solidFill>
                    <a:schemeClr val="tx1"/>
                  </a:solidFill>
                </a:endParaRPr>
              </a:p>
            </p:txBody>
          </p:sp>
          <p:sp>
            <p:nvSpPr>
              <p:cNvPr id="17532" name="Rectangle 91"/>
              <p:cNvSpPr>
                <a:spLocks noChangeArrowheads="1"/>
              </p:cNvSpPr>
              <p:nvPr/>
            </p:nvSpPr>
            <p:spPr bwMode="auto">
              <a:xfrm>
                <a:off x="4726" y="1211"/>
                <a:ext cx="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000">
                    <a:solidFill>
                      <a:srgbClr val="000000"/>
                    </a:solidFill>
                  </a:rPr>
                  <a:t> </a:t>
                </a:r>
                <a:endParaRPr lang="en-US" altLang="en-US" sz="1800">
                  <a:solidFill>
                    <a:schemeClr val="tx1"/>
                  </a:solidFill>
                </a:endParaRPr>
              </a:p>
            </p:txBody>
          </p:sp>
          <p:sp>
            <p:nvSpPr>
              <p:cNvPr id="17533" name="Rectangle 92"/>
              <p:cNvSpPr>
                <a:spLocks noChangeArrowheads="1"/>
              </p:cNvSpPr>
              <p:nvPr/>
            </p:nvSpPr>
            <p:spPr bwMode="auto">
              <a:xfrm>
                <a:off x="4478" y="1299"/>
                <a:ext cx="2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000">
                    <a:solidFill>
                      <a:srgbClr val="000000"/>
                    </a:solidFill>
                  </a:rPr>
                  <a:t>zero </a:t>
                </a:r>
                <a:endParaRPr lang="en-US" altLang="en-US" sz="1800">
                  <a:solidFill>
                    <a:schemeClr val="tx1"/>
                  </a:solidFill>
                </a:endParaRPr>
              </a:p>
            </p:txBody>
          </p:sp>
          <p:sp>
            <p:nvSpPr>
              <p:cNvPr id="17534" name="Rectangle 93"/>
              <p:cNvSpPr>
                <a:spLocks noChangeArrowheads="1"/>
              </p:cNvSpPr>
              <p:nvPr/>
            </p:nvSpPr>
            <p:spPr bwMode="auto">
              <a:xfrm>
                <a:off x="4478" y="1388"/>
                <a:ext cx="23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000">
                    <a:solidFill>
                      <a:srgbClr val="000000"/>
                    </a:solidFill>
                  </a:rPr>
                  <a:t>hours</a:t>
                </a:r>
                <a:endParaRPr lang="en-US" altLang="en-US" sz="1800">
                  <a:solidFill>
                    <a:schemeClr val="tx1"/>
                  </a:solidFill>
                </a:endParaRPr>
              </a:p>
            </p:txBody>
          </p:sp>
          <p:sp>
            <p:nvSpPr>
              <p:cNvPr id="17535" name="Rectangle 94"/>
              <p:cNvSpPr>
                <a:spLocks noChangeArrowheads="1"/>
              </p:cNvSpPr>
              <p:nvPr/>
            </p:nvSpPr>
            <p:spPr bwMode="auto">
              <a:xfrm>
                <a:off x="4669" y="1355"/>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36" name="Rectangle 95"/>
              <p:cNvSpPr>
                <a:spLocks noChangeArrowheads="1"/>
              </p:cNvSpPr>
              <p:nvPr/>
            </p:nvSpPr>
            <p:spPr bwMode="auto">
              <a:xfrm>
                <a:off x="594" y="107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37" name="Rectangle 96"/>
              <p:cNvSpPr>
                <a:spLocks noChangeArrowheads="1"/>
              </p:cNvSpPr>
              <p:nvPr/>
            </p:nvSpPr>
            <p:spPr bwMode="auto">
              <a:xfrm>
                <a:off x="599" y="1074"/>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38" name="Rectangle 97"/>
              <p:cNvSpPr>
                <a:spLocks noChangeArrowheads="1"/>
              </p:cNvSpPr>
              <p:nvPr/>
            </p:nvSpPr>
            <p:spPr bwMode="auto">
              <a:xfrm>
                <a:off x="2484" y="107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39" name="Rectangle 98"/>
              <p:cNvSpPr>
                <a:spLocks noChangeArrowheads="1"/>
              </p:cNvSpPr>
              <p:nvPr/>
            </p:nvSpPr>
            <p:spPr bwMode="auto">
              <a:xfrm>
                <a:off x="2489" y="1074"/>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0" name="Rectangle 99"/>
              <p:cNvSpPr>
                <a:spLocks noChangeArrowheads="1"/>
              </p:cNvSpPr>
              <p:nvPr/>
            </p:nvSpPr>
            <p:spPr bwMode="auto">
              <a:xfrm>
                <a:off x="2990" y="107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1" name="Rectangle 100"/>
              <p:cNvSpPr>
                <a:spLocks noChangeArrowheads="1"/>
              </p:cNvSpPr>
              <p:nvPr/>
            </p:nvSpPr>
            <p:spPr bwMode="auto">
              <a:xfrm>
                <a:off x="2994" y="1074"/>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2" name="Rectangle 101"/>
              <p:cNvSpPr>
                <a:spLocks noChangeArrowheads="1"/>
              </p:cNvSpPr>
              <p:nvPr/>
            </p:nvSpPr>
            <p:spPr bwMode="auto">
              <a:xfrm>
                <a:off x="3614" y="107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3" name="Rectangle 102"/>
              <p:cNvSpPr>
                <a:spLocks noChangeArrowheads="1"/>
              </p:cNvSpPr>
              <p:nvPr/>
            </p:nvSpPr>
            <p:spPr bwMode="auto">
              <a:xfrm>
                <a:off x="3619" y="1074"/>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4" name="Rectangle 103"/>
              <p:cNvSpPr>
                <a:spLocks noChangeArrowheads="1"/>
              </p:cNvSpPr>
              <p:nvPr/>
            </p:nvSpPr>
            <p:spPr bwMode="auto">
              <a:xfrm>
                <a:off x="4424" y="107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5" name="Rectangle 104"/>
              <p:cNvSpPr>
                <a:spLocks noChangeArrowheads="1"/>
              </p:cNvSpPr>
              <p:nvPr/>
            </p:nvSpPr>
            <p:spPr bwMode="auto">
              <a:xfrm>
                <a:off x="4428" y="1074"/>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6" name="Rectangle 105"/>
              <p:cNvSpPr>
                <a:spLocks noChangeArrowheads="1"/>
              </p:cNvSpPr>
              <p:nvPr/>
            </p:nvSpPr>
            <p:spPr bwMode="auto">
              <a:xfrm>
                <a:off x="4796" y="107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7" name="Rectangle 106"/>
              <p:cNvSpPr>
                <a:spLocks noChangeArrowheads="1"/>
              </p:cNvSpPr>
              <p:nvPr/>
            </p:nvSpPr>
            <p:spPr bwMode="auto">
              <a:xfrm>
                <a:off x="594" y="1079"/>
                <a:ext cx="5"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8" name="Rectangle 107"/>
              <p:cNvSpPr>
                <a:spLocks noChangeArrowheads="1"/>
              </p:cNvSpPr>
              <p:nvPr/>
            </p:nvSpPr>
            <p:spPr bwMode="auto">
              <a:xfrm>
                <a:off x="2484" y="1079"/>
                <a:ext cx="5"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49" name="Rectangle 108"/>
              <p:cNvSpPr>
                <a:spLocks noChangeArrowheads="1"/>
              </p:cNvSpPr>
              <p:nvPr/>
            </p:nvSpPr>
            <p:spPr bwMode="auto">
              <a:xfrm>
                <a:off x="2990" y="1079"/>
                <a:ext cx="4"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50" name="Rectangle 109"/>
              <p:cNvSpPr>
                <a:spLocks noChangeArrowheads="1"/>
              </p:cNvSpPr>
              <p:nvPr/>
            </p:nvSpPr>
            <p:spPr bwMode="auto">
              <a:xfrm>
                <a:off x="3614" y="1079"/>
                <a:ext cx="5"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51" name="Rectangle 110"/>
              <p:cNvSpPr>
                <a:spLocks noChangeArrowheads="1"/>
              </p:cNvSpPr>
              <p:nvPr/>
            </p:nvSpPr>
            <p:spPr bwMode="auto">
              <a:xfrm>
                <a:off x="4424" y="1079"/>
                <a:ext cx="4"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52" name="Rectangle 111"/>
              <p:cNvSpPr>
                <a:spLocks noChangeArrowheads="1"/>
              </p:cNvSpPr>
              <p:nvPr/>
            </p:nvSpPr>
            <p:spPr bwMode="auto">
              <a:xfrm>
                <a:off x="4796" y="1079"/>
                <a:ext cx="4"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53" name="Rectangle 112"/>
              <p:cNvSpPr>
                <a:spLocks noChangeArrowheads="1"/>
              </p:cNvSpPr>
              <p:nvPr/>
            </p:nvSpPr>
            <p:spPr bwMode="auto">
              <a:xfrm>
                <a:off x="650" y="1567"/>
                <a:ext cx="14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Community Learning tutor </a:t>
                </a:r>
                <a:endParaRPr lang="en-US" altLang="en-US" sz="1800">
                  <a:solidFill>
                    <a:schemeClr val="tx1"/>
                  </a:solidFill>
                </a:endParaRPr>
              </a:p>
            </p:txBody>
          </p:sp>
          <p:sp>
            <p:nvSpPr>
              <p:cNvPr id="17554" name="Rectangle 113"/>
              <p:cNvSpPr>
                <a:spLocks noChangeArrowheads="1"/>
              </p:cNvSpPr>
              <p:nvPr/>
            </p:nvSpPr>
            <p:spPr bwMode="auto">
              <a:xfrm>
                <a:off x="2003" y="1567"/>
                <a:ext cx="1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a:t>
                </a:r>
                <a:endParaRPr lang="en-US" altLang="en-US" sz="1800">
                  <a:solidFill>
                    <a:schemeClr val="tx1"/>
                  </a:solidFill>
                </a:endParaRPr>
              </a:p>
            </p:txBody>
          </p:sp>
          <p:sp>
            <p:nvSpPr>
              <p:cNvPr id="17555" name="Rectangle 114"/>
              <p:cNvSpPr>
                <a:spLocks noChangeArrowheads="1"/>
              </p:cNvSpPr>
              <p:nvPr/>
            </p:nvSpPr>
            <p:spPr bwMode="auto">
              <a:xfrm>
                <a:off x="2068" y="1567"/>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56" name="Rectangle 115"/>
              <p:cNvSpPr>
                <a:spLocks noChangeArrowheads="1"/>
              </p:cNvSpPr>
              <p:nvPr/>
            </p:nvSpPr>
            <p:spPr bwMode="auto">
              <a:xfrm>
                <a:off x="650" y="1699"/>
                <a:ext cx="187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Employability, LLDD, High Needs </a:t>
                </a:r>
                <a:endParaRPr lang="en-US" altLang="en-US" sz="1800">
                  <a:solidFill>
                    <a:schemeClr val="tx1"/>
                  </a:solidFill>
                </a:endParaRPr>
              </a:p>
            </p:txBody>
          </p:sp>
          <p:sp>
            <p:nvSpPr>
              <p:cNvPr id="17557" name="Rectangle 116"/>
              <p:cNvSpPr>
                <a:spLocks noChangeArrowheads="1"/>
              </p:cNvSpPr>
              <p:nvPr/>
            </p:nvSpPr>
            <p:spPr bwMode="auto">
              <a:xfrm>
                <a:off x="650" y="1831"/>
                <a:ext cx="62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and Digital</a:t>
                </a:r>
                <a:endParaRPr lang="en-US" altLang="en-US" sz="1800">
                  <a:solidFill>
                    <a:schemeClr val="tx1"/>
                  </a:solidFill>
                </a:endParaRPr>
              </a:p>
            </p:txBody>
          </p:sp>
          <p:sp>
            <p:nvSpPr>
              <p:cNvPr id="17558" name="Rectangle 117"/>
              <p:cNvSpPr>
                <a:spLocks noChangeArrowheads="1"/>
              </p:cNvSpPr>
              <p:nvPr/>
            </p:nvSpPr>
            <p:spPr bwMode="auto">
              <a:xfrm>
                <a:off x="1193" y="183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59" name="Rectangle 118"/>
              <p:cNvSpPr>
                <a:spLocks noChangeArrowheads="1"/>
              </p:cNvSpPr>
              <p:nvPr/>
            </p:nvSpPr>
            <p:spPr bwMode="auto">
              <a:xfrm>
                <a:off x="2538" y="1567"/>
                <a:ext cx="15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9 </a:t>
                </a:r>
                <a:endParaRPr lang="en-US" altLang="en-US" sz="1800">
                  <a:solidFill>
                    <a:schemeClr val="tx1"/>
                  </a:solidFill>
                </a:endParaRPr>
              </a:p>
            </p:txBody>
          </p:sp>
          <p:sp>
            <p:nvSpPr>
              <p:cNvPr id="17560" name="Rectangle 119"/>
              <p:cNvSpPr>
                <a:spLocks noChangeArrowheads="1"/>
              </p:cNvSpPr>
              <p:nvPr/>
            </p:nvSpPr>
            <p:spPr bwMode="auto">
              <a:xfrm>
                <a:off x="2634" y="1567"/>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61" name="Rectangle 120"/>
              <p:cNvSpPr>
                <a:spLocks noChangeArrowheads="1"/>
              </p:cNvSpPr>
              <p:nvPr/>
            </p:nvSpPr>
            <p:spPr bwMode="auto">
              <a:xfrm>
                <a:off x="2538" y="1700"/>
                <a:ext cx="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a:t>
                </a:r>
                <a:endParaRPr lang="en-US" altLang="en-US" sz="1800">
                  <a:solidFill>
                    <a:schemeClr val="tx1"/>
                  </a:solidFill>
                </a:endParaRPr>
              </a:p>
            </p:txBody>
          </p:sp>
          <p:sp>
            <p:nvSpPr>
              <p:cNvPr id="17562" name="Rectangle 121"/>
              <p:cNvSpPr>
                <a:spLocks noChangeArrowheads="1"/>
              </p:cNvSpPr>
              <p:nvPr/>
            </p:nvSpPr>
            <p:spPr bwMode="auto">
              <a:xfrm>
                <a:off x="2567" y="1700"/>
                <a:ext cx="30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Grade </a:t>
                </a:r>
                <a:endParaRPr lang="en-US" altLang="en-US" sz="1800">
                  <a:solidFill>
                    <a:schemeClr val="tx1"/>
                  </a:solidFill>
                </a:endParaRPr>
              </a:p>
            </p:txBody>
          </p:sp>
          <p:sp>
            <p:nvSpPr>
              <p:cNvPr id="17563" name="Rectangle 122"/>
              <p:cNvSpPr>
                <a:spLocks noChangeArrowheads="1"/>
              </p:cNvSpPr>
              <p:nvPr/>
            </p:nvSpPr>
            <p:spPr bwMode="auto">
              <a:xfrm>
                <a:off x="2831" y="1700"/>
                <a:ext cx="11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8 </a:t>
                </a:r>
                <a:endParaRPr lang="en-US" altLang="en-US" sz="1800">
                  <a:solidFill>
                    <a:schemeClr val="tx1"/>
                  </a:solidFill>
                </a:endParaRPr>
              </a:p>
            </p:txBody>
          </p:sp>
          <p:sp>
            <p:nvSpPr>
              <p:cNvPr id="17564" name="Rectangle 123"/>
              <p:cNvSpPr>
                <a:spLocks noChangeArrowheads="1"/>
              </p:cNvSpPr>
              <p:nvPr/>
            </p:nvSpPr>
            <p:spPr bwMode="auto">
              <a:xfrm>
                <a:off x="2538" y="1799"/>
                <a:ext cx="22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plus </a:t>
                </a:r>
                <a:endParaRPr lang="en-US" altLang="en-US" sz="1800">
                  <a:solidFill>
                    <a:schemeClr val="tx1"/>
                  </a:solidFill>
                </a:endParaRPr>
              </a:p>
            </p:txBody>
          </p:sp>
          <p:sp>
            <p:nvSpPr>
              <p:cNvPr id="17565" name="Rectangle 124"/>
              <p:cNvSpPr>
                <a:spLocks noChangeArrowheads="1"/>
              </p:cNvSpPr>
              <p:nvPr/>
            </p:nvSpPr>
            <p:spPr bwMode="auto">
              <a:xfrm>
                <a:off x="2538" y="1899"/>
                <a:ext cx="30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JWCs)</a:t>
                </a:r>
                <a:endParaRPr lang="en-US" altLang="en-US" sz="1800">
                  <a:solidFill>
                    <a:schemeClr val="tx1"/>
                  </a:solidFill>
                </a:endParaRPr>
              </a:p>
            </p:txBody>
          </p:sp>
          <p:sp>
            <p:nvSpPr>
              <p:cNvPr id="17566" name="Rectangle 125"/>
              <p:cNvSpPr>
                <a:spLocks noChangeArrowheads="1"/>
              </p:cNvSpPr>
              <p:nvPr/>
            </p:nvSpPr>
            <p:spPr bwMode="auto">
              <a:xfrm>
                <a:off x="2797" y="1873"/>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67" name="Rectangle 126"/>
              <p:cNvSpPr>
                <a:spLocks noChangeArrowheads="1"/>
              </p:cNvSpPr>
              <p:nvPr/>
            </p:nvSpPr>
            <p:spPr bwMode="auto">
              <a:xfrm>
                <a:off x="3045" y="1567"/>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22</a:t>
                </a:r>
                <a:endParaRPr lang="en-US" altLang="en-US" sz="1800">
                  <a:solidFill>
                    <a:schemeClr val="tx1"/>
                  </a:solidFill>
                </a:endParaRPr>
              </a:p>
            </p:txBody>
          </p:sp>
          <p:sp>
            <p:nvSpPr>
              <p:cNvPr id="17568" name="Rectangle 127"/>
              <p:cNvSpPr>
                <a:spLocks noChangeArrowheads="1"/>
              </p:cNvSpPr>
              <p:nvPr/>
            </p:nvSpPr>
            <p:spPr bwMode="auto">
              <a:xfrm>
                <a:off x="3172" y="1567"/>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69" name="Rectangle 128"/>
              <p:cNvSpPr>
                <a:spLocks noChangeArrowheads="1"/>
              </p:cNvSpPr>
              <p:nvPr/>
            </p:nvSpPr>
            <p:spPr bwMode="auto">
              <a:xfrm>
                <a:off x="3668" y="1567"/>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22</a:t>
                </a:r>
                <a:endParaRPr lang="en-US" altLang="en-US" sz="1800">
                  <a:solidFill>
                    <a:schemeClr val="tx1"/>
                  </a:solidFill>
                </a:endParaRPr>
              </a:p>
            </p:txBody>
          </p:sp>
          <p:sp>
            <p:nvSpPr>
              <p:cNvPr id="17570" name="Rectangle 129"/>
              <p:cNvSpPr>
                <a:spLocks noChangeArrowheads="1"/>
              </p:cNvSpPr>
              <p:nvPr/>
            </p:nvSpPr>
            <p:spPr bwMode="auto">
              <a:xfrm>
                <a:off x="3796" y="1567"/>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71" name="Rectangle 130"/>
              <p:cNvSpPr>
                <a:spLocks noChangeArrowheads="1"/>
              </p:cNvSpPr>
              <p:nvPr/>
            </p:nvSpPr>
            <p:spPr bwMode="auto">
              <a:xfrm>
                <a:off x="4478" y="1567"/>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a:t>
                </a:r>
                <a:r>
                  <a:rPr lang="en-US" altLang="en-US" sz="1400" b="1">
                    <a:solidFill>
                      <a:srgbClr val="FF0000"/>
                    </a:solidFill>
                  </a:rPr>
                  <a:t>7 (+0.1)</a:t>
                </a:r>
              </a:p>
              <a:p>
                <a:pPr eaLnBrk="1" hangingPunct="1">
                  <a:spcBef>
                    <a:spcPct val="0"/>
                  </a:spcBef>
                  <a:buFontTx/>
                  <a:buNone/>
                </a:pPr>
                <a:r>
                  <a:rPr lang="en-US" altLang="en-US" sz="1000" b="1">
                    <a:solidFill>
                      <a:srgbClr val="FF0000"/>
                    </a:solidFill>
                  </a:rPr>
                  <a:t>plus zero</a:t>
                </a:r>
              </a:p>
              <a:p>
                <a:pPr eaLnBrk="1" hangingPunct="1">
                  <a:spcBef>
                    <a:spcPct val="0"/>
                  </a:spcBef>
                  <a:buFontTx/>
                  <a:buNone/>
                </a:pPr>
                <a:r>
                  <a:rPr lang="en-US" altLang="en-US" sz="1000" b="1">
                    <a:solidFill>
                      <a:srgbClr val="FF0000"/>
                    </a:solidFill>
                  </a:rPr>
                  <a:t>hours tutors</a:t>
                </a:r>
                <a:endParaRPr lang="en-US" altLang="en-US" sz="900">
                  <a:solidFill>
                    <a:schemeClr val="tx1"/>
                  </a:solidFill>
                </a:endParaRPr>
              </a:p>
            </p:txBody>
          </p:sp>
          <p:sp>
            <p:nvSpPr>
              <p:cNvPr id="17572" name="Rectangle 131"/>
              <p:cNvSpPr>
                <a:spLocks noChangeArrowheads="1"/>
              </p:cNvSpPr>
              <p:nvPr/>
            </p:nvSpPr>
            <p:spPr bwMode="auto">
              <a:xfrm>
                <a:off x="4637" y="1567"/>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73" name="Rectangle 132"/>
              <p:cNvSpPr>
                <a:spLocks noChangeArrowheads="1"/>
              </p:cNvSpPr>
              <p:nvPr/>
            </p:nvSpPr>
            <p:spPr bwMode="auto">
              <a:xfrm>
                <a:off x="594" y="156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4" name="Rectangle 133"/>
              <p:cNvSpPr>
                <a:spLocks noChangeArrowheads="1"/>
              </p:cNvSpPr>
              <p:nvPr/>
            </p:nvSpPr>
            <p:spPr bwMode="auto">
              <a:xfrm>
                <a:off x="599" y="1560"/>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5" name="Rectangle 134"/>
              <p:cNvSpPr>
                <a:spLocks noChangeArrowheads="1"/>
              </p:cNvSpPr>
              <p:nvPr/>
            </p:nvSpPr>
            <p:spPr bwMode="auto">
              <a:xfrm>
                <a:off x="2484" y="156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6" name="Rectangle 135"/>
              <p:cNvSpPr>
                <a:spLocks noChangeArrowheads="1"/>
              </p:cNvSpPr>
              <p:nvPr/>
            </p:nvSpPr>
            <p:spPr bwMode="auto">
              <a:xfrm>
                <a:off x="2489" y="1560"/>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7" name="Rectangle 136"/>
              <p:cNvSpPr>
                <a:spLocks noChangeArrowheads="1"/>
              </p:cNvSpPr>
              <p:nvPr/>
            </p:nvSpPr>
            <p:spPr bwMode="auto">
              <a:xfrm>
                <a:off x="2990" y="1560"/>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8" name="Rectangle 137"/>
              <p:cNvSpPr>
                <a:spLocks noChangeArrowheads="1"/>
              </p:cNvSpPr>
              <p:nvPr/>
            </p:nvSpPr>
            <p:spPr bwMode="auto">
              <a:xfrm>
                <a:off x="2994" y="1560"/>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79" name="Rectangle 138"/>
              <p:cNvSpPr>
                <a:spLocks noChangeArrowheads="1"/>
              </p:cNvSpPr>
              <p:nvPr/>
            </p:nvSpPr>
            <p:spPr bwMode="auto">
              <a:xfrm>
                <a:off x="3614" y="156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0" name="Rectangle 139"/>
              <p:cNvSpPr>
                <a:spLocks noChangeArrowheads="1"/>
              </p:cNvSpPr>
              <p:nvPr/>
            </p:nvSpPr>
            <p:spPr bwMode="auto">
              <a:xfrm>
                <a:off x="3619" y="1560"/>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1" name="Rectangle 140"/>
              <p:cNvSpPr>
                <a:spLocks noChangeArrowheads="1"/>
              </p:cNvSpPr>
              <p:nvPr/>
            </p:nvSpPr>
            <p:spPr bwMode="auto">
              <a:xfrm>
                <a:off x="4424" y="1560"/>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2" name="Rectangle 141"/>
              <p:cNvSpPr>
                <a:spLocks noChangeArrowheads="1"/>
              </p:cNvSpPr>
              <p:nvPr/>
            </p:nvSpPr>
            <p:spPr bwMode="auto">
              <a:xfrm>
                <a:off x="4428" y="1560"/>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3" name="Rectangle 142"/>
              <p:cNvSpPr>
                <a:spLocks noChangeArrowheads="1"/>
              </p:cNvSpPr>
              <p:nvPr/>
            </p:nvSpPr>
            <p:spPr bwMode="auto">
              <a:xfrm>
                <a:off x="4796" y="1560"/>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4" name="Rectangle 143"/>
              <p:cNvSpPr>
                <a:spLocks noChangeArrowheads="1"/>
              </p:cNvSpPr>
              <p:nvPr/>
            </p:nvSpPr>
            <p:spPr bwMode="auto">
              <a:xfrm>
                <a:off x="594" y="1565"/>
                <a:ext cx="5"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5" name="Rectangle 144"/>
              <p:cNvSpPr>
                <a:spLocks noChangeArrowheads="1"/>
              </p:cNvSpPr>
              <p:nvPr/>
            </p:nvSpPr>
            <p:spPr bwMode="auto">
              <a:xfrm>
                <a:off x="2484" y="1565"/>
                <a:ext cx="5"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6" name="Rectangle 145"/>
              <p:cNvSpPr>
                <a:spLocks noChangeArrowheads="1"/>
              </p:cNvSpPr>
              <p:nvPr/>
            </p:nvSpPr>
            <p:spPr bwMode="auto">
              <a:xfrm>
                <a:off x="2990" y="1565"/>
                <a:ext cx="4"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7" name="Rectangle 146"/>
              <p:cNvSpPr>
                <a:spLocks noChangeArrowheads="1"/>
              </p:cNvSpPr>
              <p:nvPr/>
            </p:nvSpPr>
            <p:spPr bwMode="auto">
              <a:xfrm>
                <a:off x="3614" y="1565"/>
                <a:ext cx="5"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8" name="Rectangle 147"/>
              <p:cNvSpPr>
                <a:spLocks noChangeArrowheads="1"/>
              </p:cNvSpPr>
              <p:nvPr/>
            </p:nvSpPr>
            <p:spPr bwMode="auto">
              <a:xfrm>
                <a:off x="4424" y="1565"/>
                <a:ext cx="4"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89" name="Rectangle 148"/>
              <p:cNvSpPr>
                <a:spLocks noChangeArrowheads="1"/>
              </p:cNvSpPr>
              <p:nvPr/>
            </p:nvSpPr>
            <p:spPr bwMode="auto">
              <a:xfrm>
                <a:off x="4796" y="1565"/>
                <a:ext cx="4" cy="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590" name="Rectangle 149"/>
              <p:cNvSpPr>
                <a:spLocks noChangeArrowheads="1"/>
              </p:cNvSpPr>
              <p:nvPr/>
            </p:nvSpPr>
            <p:spPr bwMode="auto">
              <a:xfrm>
                <a:off x="650" y="2001"/>
                <a:ext cx="148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Community Learning Tutor</a:t>
                </a:r>
                <a:endParaRPr lang="en-US" altLang="en-US" sz="1800">
                  <a:solidFill>
                    <a:schemeClr val="tx1"/>
                  </a:solidFill>
                </a:endParaRPr>
              </a:p>
            </p:txBody>
          </p:sp>
          <p:sp>
            <p:nvSpPr>
              <p:cNvPr id="17591" name="Rectangle 150"/>
              <p:cNvSpPr>
                <a:spLocks noChangeArrowheads="1"/>
              </p:cNvSpPr>
              <p:nvPr/>
            </p:nvSpPr>
            <p:spPr bwMode="auto">
              <a:xfrm>
                <a:off x="2009" y="200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92" name="Rectangle 151"/>
              <p:cNvSpPr>
                <a:spLocks noChangeArrowheads="1"/>
              </p:cNvSpPr>
              <p:nvPr/>
            </p:nvSpPr>
            <p:spPr bwMode="auto">
              <a:xfrm>
                <a:off x="2538" y="2001"/>
                <a:ext cx="1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8</a:t>
                </a:r>
                <a:endParaRPr lang="en-US" altLang="en-US" sz="1800">
                  <a:solidFill>
                    <a:schemeClr val="tx1"/>
                  </a:solidFill>
                </a:endParaRPr>
              </a:p>
            </p:txBody>
          </p:sp>
          <p:sp>
            <p:nvSpPr>
              <p:cNvPr id="17593" name="Rectangle 152"/>
              <p:cNvSpPr>
                <a:spLocks noChangeArrowheads="1"/>
              </p:cNvSpPr>
              <p:nvPr/>
            </p:nvSpPr>
            <p:spPr bwMode="auto">
              <a:xfrm>
                <a:off x="2603" y="200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94" name="Rectangle 153"/>
              <p:cNvSpPr>
                <a:spLocks noChangeArrowheads="1"/>
              </p:cNvSpPr>
              <p:nvPr/>
            </p:nvSpPr>
            <p:spPr bwMode="auto">
              <a:xfrm>
                <a:off x="3045" y="2001"/>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60</a:t>
                </a:r>
                <a:endParaRPr lang="en-US" altLang="en-US" sz="1800">
                  <a:solidFill>
                    <a:schemeClr val="tx1"/>
                  </a:solidFill>
                </a:endParaRPr>
              </a:p>
            </p:txBody>
          </p:sp>
          <p:sp>
            <p:nvSpPr>
              <p:cNvPr id="17595" name="Rectangle 154"/>
              <p:cNvSpPr>
                <a:spLocks noChangeArrowheads="1"/>
              </p:cNvSpPr>
              <p:nvPr/>
            </p:nvSpPr>
            <p:spPr bwMode="auto">
              <a:xfrm>
                <a:off x="3172" y="200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96" name="Rectangle 155"/>
              <p:cNvSpPr>
                <a:spLocks noChangeArrowheads="1"/>
              </p:cNvSpPr>
              <p:nvPr/>
            </p:nvSpPr>
            <p:spPr bwMode="auto">
              <a:xfrm>
                <a:off x="3668" y="2001"/>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60</a:t>
                </a:r>
                <a:endParaRPr lang="en-US" altLang="en-US" sz="1800">
                  <a:solidFill>
                    <a:schemeClr val="tx1"/>
                  </a:solidFill>
                </a:endParaRPr>
              </a:p>
            </p:txBody>
          </p:sp>
          <p:sp>
            <p:nvSpPr>
              <p:cNvPr id="17597" name="Rectangle 156"/>
              <p:cNvSpPr>
                <a:spLocks noChangeArrowheads="1"/>
              </p:cNvSpPr>
              <p:nvPr/>
            </p:nvSpPr>
            <p:spPr bwMode="auto">
              <a:xfrm>
                <a:off x="3796" y="2001"/>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598" name="Rectangle 157"/>
              <p:cNvSpPr>
                <a:spLocks noChangeArrowheads="1"/>
              </p:cNvSpPr>
              <p:nvPr/>
            </p:nvSpPr>
            <p:spPr bwMode="auto">
              <a:xfrm>
                <a:off x="4478" y="2002"/>
                <a:ext cx="13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60</a:t>
                </a:r>
                <a:endParaRPr lang="en-US" altLang="en-US" sz="1800">
                  <a:solidFill>
                    <a:schemeClr val="tx1"/>
                  </a:solidFill>
                </a:endParaRPr>
              </a:p>
            </p:txBody>
          </p:sp>
          <p:sp>
            <p:nvSpPr>
              <p:cNvPr id="17599" name="Rectangle 158"/>
              <p:cNvSpPr>
                <a:spLocks noChangeArrowheads="1"/>
              </p:cNvSpPr>
              <p:nvPr/>
            </p:nvSpPr>
            <p:spPr bwMode="auto">
              <a:xfrm>
                <a:off x="4574" y="2002"/>
                <a:ext cx="6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 </a:t>
                </a:r>
                <a:endParaRPr lang="en-US" altLang="en-US" sz="1800">
                  <a:solidFill>
                    <a:schemeClr val="tx1"/>
                  </a:solidFill>
                </a:endParaRPr>
              </a:p>
            </p:txBody>
          </p:sp>
          <p:sp>
            <p:nvSpPr>
              <p:cNvPr id="17600" name="Rectangle 159"/>
              <p:cNvSpPr>
                <a:spLocks noChangeArrowheads="1"/>
              </p:cNvSpPr>
              <p:nvPr/>
            </p:nvSpPr>
            <p:spPr bwMode="auto">
              <a:xfrm>
                <a:off x="4478" y="2101"/>
                <a:ext cx="23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zero </a:t>
                </a:r>
                <a:endParaRPr lang="en-US" altLang="en-US" sz="1800">
                  <a:solidFill>
                    <a:schemeClr val="tx1"/>
                  </a:solidFill>
                </a:endParaRPr>
              </a:p>
            </p:txBody>
          </p:sp>
          <p:sp>
            <p:nvSpPr>
              <p:cNvPr id="17601" name="Rectangle 160"/>
              <p:cNvSpPr>
                <a:spLocks noChangeArrowheads="1"/>
              </p:cNvSpPr>
              <p:nvPr/>
            </p:nvSpPr>
            <p:spPr bwMode="auto">
              <a:xfrm>
                <a:off x="4478" y="2201"/>
                <a:ext cx="25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100">
                    <a:solidFill>
                      <a:srgbClr val="000000"/>
                    </a:solidFill>
                  </a:rPr>
                  <a:t>hours</a:t>
                </a:r>
                <a:endParaRPr lang="en-US" altLang="en-US" sz="1800">
                  <a:solidFill>
                    <a:schemeClr val="tx1"/>
                  </a:solidFill>
                </a:endParaRPr>
              </a:p>
            </p:txBody>
          </p:sp>
          <p:sp>
            <p:nvSpPr>
              <p:cNvPr id="17602" name="Rectangle 161"/>
              <p:cNvSpPr>
                <a:spLocks noChangeArrowheads="1"/>
              </p:cNvSpPr>
              <p:nvPr/>
            </p:nvSpPr>
            <p:spPr bwMode="auto">
              <a:xfrm>
                <a:off x="4694" y="2175"/>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603" name="Rectangle 162"/>
              <p:cNvSpPr>
                <a:spLocks noChangeArrowheads="1"/>
              </p:cNvSpPr>
              <p:nvPr/>
            </p:nvSpPr>
            <p:spPr bwMode="auto">
              <a:xfrm>
                <a:off x="594" y="199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4" name="Rectangle 163"/>
              <p:cNvSpPr>
                <a:spLocks noChangeArrowheads="1"/>
              </p:cNvSpPr>
              <p:nvPr/>
            </p:nvSpPr>
            <p:spPr bwMode="auto">
              <a:xfrm>
                <a:off x="599" y="1994"/>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5" name="Rectangle 164"/>
              <p:cNvSpPr>
                <a:spLocks noChangeArrowheads="1"/>
              </p:cNvSpPr>
              <p:nvPr/>
            </p:nvSpPr>
            <p:spPr bwMode="auto">
              <a:xfrm>
                <a:off x="2484" y="199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6" name="Rectangle 165"/>
              <p:cNvSpPr>
                <a:spLocks noChangeArrowheads="1"/>
              </p:cNvSpPr>
              <p:nvPr/>
            </p:nvSpPr>
            <p:spPr bwMode="auto">
              <a:xfrm>
                <a:off x="2489" y="1994"/>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7" name="Rectangle 166"/>
              <p:cNvSpPr>
                <a:spLocks noChangeArrowheads="1"/>
              </p:cNvSpPr>
              <p:nvPr/>
            </p:nvSpPr>
            <p:spPr bwMode="auto">
              <a:xfrm>
                <a:off x="2990" y="199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8" name="Rectangle 167"/>
              <p:cNvSpPr>
                <a:spLocks noChangeArrowheads="1"/>
              </p:cNvSpPr>
              <p:nvPr/>
            </p:nvSpPr>
            <p:spPr bwMode="auto">
              <a:xfrm>
                <a:off x="2994" y="1994"/>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09" name="Rectangle 168"/>
              <p:cNvSpPr>
                <a:spLocks noChangeArrowheads="1"/>
              </p:cNvSpPr>
              <p:nvPr/>
            </p:nvSpPr>
            <p:spPr bwMode="auto">
              <a:xfrm>
                <a:off x="3614" y="199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0" name="Rectangle 169"/>
              <p:cNvSpPr>
                <a:spLocks noChangeArrowheads="1"/>
              </p:cNvSpPr>
              <p:nvPr/>
            </p:nvSpPr>
            <p:spPr bwMode="auto">
              <a:xfrm>
                <a:off x="3619" y="1994"/>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1" name="Rectangle 170"/>
              <p:cNvSpPr>
                <a:spLocks noChangeArrowheads="1"/>
              </p:cNvSpPr>
              <p:nvPr/>
            </p:nvSpPr>
            <p:spPr bwMode="auto">
              <a:xfrm>
                <a:off x="4424" y="199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2" name="Rectangle 171"/>
              <p:cNvSpPr>
                <a:spLocks noChangeArrowheads="1"/>
              </p:cNvSpPr>
              <p:nvPr/>
            </p:nvSpPr>
            <p:spPr bwMode="auto">
              <a:xfrm>
                <a:off x="4428" y="1994"/>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3" name="Rectangle 172"/>
              <p:cNvSpPr>
                <a:spLocks noChangeArrowheads="1"/>
              </p:cNvSpPr>
              <p:nvPr/>
            </p:nvSpPr>
            <p:spPr bwMode="auto">
              <a:xfrm>
                <a:off x="4796" y="1994"/>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4" name="Rectangle 173"/>
              <p:cNvSpPr>
                <a:spLocks noChangeArrowheads="1"/>
              </p:cNvSpPr>
              <p:nvPr/>
            </p:nvSpPr>
            <p:spPr bwMode="auto">
              <a:xfrm>
                <a:off x="594" y="1999"/>
                <a:ext cx="5"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5" name="Rectangle 174"/>
              <p:cNvSpPr>
                <a:spLocks noChangeArrowheads="1"/>
              </p:cNvSpPr>
              <p:nvPr/>
            </p:nvSpPr>
            <p:spPr bwMode="auto">
              <a:xfrm>
                <a:off x="2484" y="1999"/>
                <a:ext cx="5"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6" name="Rectangle 175"/>
              <p:cNvSpPr>
                <a:spLocks noChangeArrowheads="1"/>
              </p:cNvSpPr>
              <p:nvPr/>
            </p:nvSpPr>
            <p:spPr bwMode="auto">
              <a:xfrm>
                <a:off x="2990" y="1999"/>
                <a:ext cx="4"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7" name="Rectangle 176"/>
              <p:cNvSpPr>
                <a:spLocks noChangeArrowheads="1"/>
              </p:cNvSpPr>
              <p:nvPr/>
            </p:nvSpPr>
            <p:spPr bwMode="auto">
              <a:xfrm>
                <a:off x="3614" y="1999"/>
                <a:ext cx="5"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8" name="Rectangle 177"/>
              <p:cNvSpPr>
                <a:spLocks noChangeArrowheads="1"/>
              </p:cNvSpPr>
              <p:nvPr/>
            </p:nvSpPr>
            <p:spPr bwMode="auto">
              <a:xfrm>
                <a:off x="4424" y="1999"/>
                <a:ext cx="4"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19" name="Rectangle 178"/>
              <p:cNvSpPr>
                <a:spLocks noChangeArrowheads="1"/>
              </p:cNvSpPr>
              <p:nvPr/>
            </p:nvSpPr>
            <p:spPr bwMode="auto">
              <a:xfrm>
                <a:off x="4796" y="1999"/>
                <a:ext cx="4" cy="2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20" name="Rectangle 179"/>
              <p:cNvSpPr>
                <a:spLocks noChangeArrowheads="1"/>
              </p:cNvSpPr>
              <p:nvPr/>
            </p:nvSpPr>
            <p:spPr bwMode="auto">
              <a:xfrm>
                <a:off x="650" y="2303"/>
                <a:ext cx="9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Exam Invigilator</a:t>
                </a:r>
                <a:endParaRPr lang="en-US" altLang="en-US" sz="1800">
                  <a:solidFill>
                    <a:schemeClr val="tx1"/>
                  </a:solidFill>
                </a:endParaRPr>
              </a:p>
            </p:txBody>
          </p:sp>
          <p:sp>
            <p:nvSpPr>
              <p:cNvPr id="17621" name="Rectangle 180"/>
              <p:cNvSpPr>
                <a:spLocks noChangeArrowheads="1"/>
              </p:cNvSpPr>
              <p:nvPr/>
            </p:nvSpPr>
            <p:spPr bwMode="auto">
              <a:xfrm>
                <a:off x="1466" y="2303"/>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622" name="Rectangle 181"/>
              <p:cNvSpPr>
                <a:spLocks noChangeArrowheads="1"/>
              </p:cNvSpPr>
              <p:nvPr/>
            </p:nvSpPr>
            <p:spPr bwMode="auto">
              <a:xfrm>
                <a:off x="2538" y="2303"/>
                <a:ext cx="1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6</a:t>
                </a:r>
                <a:endParaRPr lang="en-US" altLang="en-US" sz="1800">
                  <a:solidFill>
                    <a:schemeClr val="tx1"/>
                  </a:solidFill>
                </a:endParaRPr>
              </a:p>
            </p:txBody>
          </p:sp>
          <p:sp>
            <p:nvSpPr>
              <p:cNvPr id="17623" name="Rectangle 182"/>
              <p:cNvSpPr>
                <a:spLocks noChangeArrowheads="1"/>
              </p:cNvSpPr>
              <p:nvPr/>
            </p:nvSpPr>
            <p:spPr bwMode="auto">
              <a:xfrm>
                <a:off x="2603" y="2303"/>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624" name="Rectangle 183"/>
              <p:cNvSpPr>
                <a:spLocks noChangeArrowheads="1"/>
              </p:cNvSpPr>
              <p:nvPr/>
            </p:nvSpPr>
            <p:spPr bwMode="auto">
              <a:xfrm>
                <a:off x="3045" y="2303"/>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10</a:t>
                </a:r>
                <a:endParaRPr lang="en-US" altLang="en-US" sz="1800">
                  <a:solidFill>
                    <a:schemeClr val="tx1"/>
                  </a:solidFill>
                </a:endParaRPr>
              </a:p>
            </p:txBody>
          </p:sp>
          <p:sp>
            <p:nvSpPr>
              <p:cNvPr id="17625" name="Rectangle 184"/>
              <p:cNvSpPr>
                <a:spLocks noChangeArrowheads="1"/>
              </p:cNvSpPr>
              <p:nvPr/>
            </p:nvSpPr>
            <p:spPr bwMode="auto">
              <a:xfrm>
                <a:off x="3172" y="2303"/>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626" name="Rectangle 185"/>
              <p:cNvSpPr>
                <a:spLocks noChangeArrowheads="1"/>
              </p:cNvSpPr>
              <p:nvPr/>
            </p:nvSpPr>
            <p:spPr bwMode="auto">
              <a:xfrm>
                <a:off x="3668" y="2303"/>
                <a:ext cx="1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10</a:t>
                </a:r>
                <a:endParaRPr lang="en-US" altLang="en-US" sz="1800">
                  <a:solidFill>
                    <a:schemeClr val="tx1"/>
                  </a:solidFill>
                </a:endParaRPr>
              </a:p>
            </p:txBody>
          </p:sp>
          <p:sp>
            <p:nvSpPr>
              <p:cNvPr id="17627" name="Rectangle 186"/>
              <p:cNvSpPr>
                <a:spLocks noChangeArrowheads="1"/>
              </p:cNvSpPr>
              <p:nvPr/>
            </p:nvSpPr>
            <p:spPr bwMode="auto">
              <a:xfrm>
                <a:off x="3796" y="2303"/>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rPr>
                  <a:t> </a:t>
                </a:r>
                <a:endParaRPr lang="en-US" altLang="en-US" sz="1800">
                  <a:solidFill>
                    <a:schemeClr val="tx1"/>
                  </a:solidFill>
                </a:endParaRPr>
              </a:p>
            </p:txBody>
          </p:sp>
          <p:sp>
            <p:nvSpPr>
              <p:cNvPr id="17628" name="Rectangle 187"/>
              <p:cNvSpPr>
                <a:spLocks noChangeArrowheads="1"/>
              </p:cNvSpPr>
              <p:nvPr/>
            </p:nvSpPr>
            <p:spPr bwMode="auto">
              <a:xfrm>
                <a:off x="4478" y="2299"/>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629" name="Rectangle 188"/>
              <p:cNvSpPr>
                <a:spLocks noChangeArrowheads="1"/>
              </p:cNvSpPr>
              <p:nvPr/>
            </p:nvSpPr>
            <p:spPr bwMode="auto">
              <a:xfrm>
                <a:off x="594" y="229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0" name="Rectangle 189"/>
              <p:cNvSpPr>
                <a:spLocks noChangeArrowheads="1"/>
              </p:cNvSpPr>
              <p:nvPr/>
            </p:nvSpPr>
            <p:spPr bwMode="auto">
              <a:xfrm>
                <a:off x="599" y="2296"/>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1" name="Rectangle 190"/>
              <p:cNvSpPr>
                <a:spLocks noChangeArrowheads="1"/>
              </p:cNvSpPr>
              <p:nvPr/>
            </p:nvSpPr>
            <p:spPr bwMode="auto">
              <a:xfrm>
                <a:off x="2484" y="229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2" name="Rectangle 191"/>
              <p:cNvSpPr>
                <a:spLocks noChangeArrowheads="1"/>
              </p:cNvSpPr>
              <p:nvPr/>
            </p:nvSpPr>
            <p:spPr bwMode="auto">
              <a:xfrm>
                <a:off x="2489" y="2296"/>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3" name="Rectangle 192"/>
              <p:cNvSpPr>
                <a:spLocks noChangeArrowheads="1"/>
              </p:cNvSpPr>
              <p:nvPr/>
            </p:nvSpPr>
            <p:spPr bwMode="auto">
              <a:xfrm>
                <a:off x="2990" y="2296"/>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4" name="Rectangle 193"/>
              <p:cNvSpPr>
                <a:spLocks noChangeArrowheads="1"/>
              </p:cNvSpPr>
              <p:nvPr/>
            </p:nvSpPr>
            <p:spPr bwMode="auto">
              <a:xfrm>
                <a:off x="2994" y="2296"/>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5" name="Rectangle 194"/>
              <p:cNvSpPr>
                <a:spLocks noChangeArrowheads="1"/>
              </p:cNvSpPr>
              <p:nvPr/>
            </p:nvSpPr>
            <p:spPr bwMode="auto">
              <a:xfrm>
                <a:off x="3614" y="229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6" name="Rectangle 195"/>
              <p:cNvSpPr>
                <a:spLocks noChangeArrowheads="1"/>
              </p:cNvSpPr>
              <p:nvPr/>
            </p:nvSpPr>
            <p:spPr bwMode="auto">
              <a:xfrm>
                <a:off x="3619" y="2296"/>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7" name="Rectangle 196"/>
              <p:cNvSpPr>
                <a:spLocks noChangeArrowheads="1"/>
              </p:cNvSpPr>
              <p:nvPr/>
            </p:nvSpPr>
            <p:spPr bwMode="auto">
              <a:xfrm>
                <a:off x="4424" y="2296"/>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8" name="Rectangle 197"/>
              <p:cNvSpPr>
                <a:spLocks noChangeArrowheads="1"/>
              </p:cNvSpPr>
              <p:nvPr/>
            </p:nvSpPr>
            <p:spPr bwMode="auto">
              <a:xfrm>
                <a:off x="4428" y="2296"/>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39" name="Rectangle 198"/>
              <p:cNvSpPr>
                <a:spLocks noChangeArrowheads="1"/>
              </p:cNvSpPr>
              <p:nvPr/>
            </p:nvSpPr>
            <p:spPr bwMode="auto">
              <a:xfrm>
                <a:off x="4796" y="2296"/>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0" name="Rectangle 199"/>
              <p:cNvSpPr>
                <a:spLocks noChangeArrowheads="1"/>
              </p:cNvSpPr>
              <p:nvPr/>
            </p:nvSpPr>
            <p:spPr bwMode="auto">
              <a:xfrm>
                <a:off x="594" y="2301"/>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1" name="Rectangle 200"/>
              <p:cNvSpPr>
                <a:spLocks noChangeArrowheads="1"/>
              </p:cNvSpPr>
              <p:nvPr/>
            </p:nvSpPr>
            <p:spPr bwMode="auto">
              <a:xfrm>
                <a:off x="2484" y="2301"/>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2" name="Rectangle 201"/>
              <p:cNvSpPr>
                <a:spLocks noChangeArrowheads="1"/>
              </p:cNvSpPr>
              <p:nvPr/>
            </p:nvSpPr>
            <p:spPr bwMode="auto">
              <a:xfrm>
                <a:off x="2990" y="2301"/>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3" name="Rectangle 202"/>
              <p:cNvSpPr>
                <a:spLocks noChangeArrowheads="1"/>
              </p:cNvSpPr>
              <p:nvPr/>
            </p:nvSpPr>
            <p:spPr bwMode="auto">
              <a:xfrm>
                <a:off x="3614" y="2301"/>
                <a:ext cx="5"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4" name="Rectangle 203"/>
              <p:cNvSpPr>
                <a:spLocks noChangeArrowheads="1"/>
              </p:cNvSpPr>
              <p:nvPr/>
            </p:nvSpPr>
            <p:spPr bwMode="auto">
              <a:xfrm>
                <a:off x="4424" y="2301"/>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5" name="Rectangle 204"/>
              <p:cNvSpPr>
                <a:spLocks noChangeArrowheads="1"/>
              </p:cNvSpPr>
              <p:nvPr/>
            </p:nvSpPr>
            <p:spPr bwMode="auto">
              <a:xfrm>
                <a:off x="4796" y="2301"/>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646" name="Rectangle 205"/>
              <p:cNvSpPr>
                <a:spLocks noChangeArrowheads="1"/>
              </p:cNvSpPr>
              <p:nvPr/>
            </p:nvSpPr>
            <p:spPr bwMode="auto">
              <a:xfrm>
                <a:off x="650" y="2491"/>
                <a:ext cx="34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Total</a:t>
                </a:r>
                <a:endParaRPr lang="en-US" altLang="en-US" sz="1800">
                  <a:solidFill>
                    <a:schemeClr val="tx1"/>
                  </a:solidFill>
                </a:endParaRPr>
              </a:p>
            </p:txBody>
          </p:sp>
          <p:sp>
            <p:nvSpPr>
              <p:cNvPr id="17647" name="Rectangle 206"/>
              <p:cNvSpPr>
                <a:spLocks noChangeArrowheads="1"/>
              </p:cNvSpPr>
              <p:nvPr/>
            </p:nvSpPr>
            <p:spPr bwMode="auto">
              <a:xfrm>
                <a:off x="924" y="2491"/>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648" name="Rectangle 207"/>
              <p:cNvSpPr>
                <a:spLocks noChangeArrowheads="1"/>
              </p:cNvSpPr>
              <p:nvPr/>
            </p:nvSpPr>
            <p:spPr bwMode="auto">
              <a:xfrm>
                <a:off x="2538" y="2495"/>
                <a:ext cx="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i="1">
                    <a:solidFill>
                      <a:srgbClr val="000000"/>
                    </a:solidFill>
                  </a:rPr>
                  <a:t> </a:t>
                </a:r>
                <a:endParaRPr lang="en-US" altLang="en-US" sz="1800">
                  <a:solidFill>
                    <a:schemeClr val="tx1"/>
                  </a:solidFill>
                </a:endParaRPr>
              </a:p>
            </p:txBody>
          </p:sp>
          <p:sp>
            <p:nvSpPr>
              <p:cNvPr id="17649" name="Rectangle 208"/>
              <p:cNvSpPr>
                <a:spLocks noChangeArrowheads="1"/>
              </p:cNvSpPr>
              <p:nvPr/>
            </p:nvSpPr>
            <p:spPr bwMode="auto">
              <a:xfrm>
                <a:off x="3045" y="2491"/>
                <a:ext cx="25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158</a:t>
                </a:r>
                <a:endParaRPr lang="en-US" altLang="en-US" sz="1800">
                  <a:solidFill>
                    <a:schemeClr val="tx1"/>
                  </a:solidFill>
                </a:endParaRPr>
              </a:p>
            </p:txBody>
          </p:sp>
          <p:sp>
            <p:nvSpPr>
              <p:cNvPr id="17650" name="Rectangle 209"/>
              <p:cNvSpPr>
                <a:spLocks noChangeArrowheads="1"/>
              </p:cNvSpPr>
              <p:nvPr/>
            </p:nvSpPr>
            <p:spPr bwMode="auto">
              <a:xfrm>
                <a:off x="3236" y="2491"/>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grpSp>
        <p:sp>
          <p:nvSpPr>
            <p:cNvPr id="17417" name="Rectangle 211"/>
            <p:cNvSpPr>
              <a:spLocks noChangeArrowheads="1"/>
            </p:cNvSpPr>
            <p:nvPr/>
          </p:nvSpPr>
          <p:spPr bwMode="auto">
            <a:xfrm>
              <a:off x="3668" y="2491"/>
              <a:ext cx="25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158</a:t>
              </a:r>
              <a:endParaRPr lang="en-US" altLang="en-US" sz="1800">
                <a:solidFill>
                  <a:schemeClr val="tx1"/>
                </a:solidFill>
              </a:endParaRPr>
            </a:p>
          </p:txBody>
        </p:sp>
        <p:sp>
          <p:nvSpPr>
            <p:cNvPr id="17418" name="Rectangle 212"/>
            <p:cNvSpPr>
              <a:spLocks noChangeArrowheads="1"/>
            </p:cNvSpPr>
            <p:nvPr/>
          </p:nvSpPr>
          <p:spPr bwMode="auto">
            <a:xfrm>
              <a:off x="3860" y="2491"/>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19" name="Rectangle 213"/>
            <p:cNvSpPr>
              <a:spLocks noChangeArrowheads="1"/>
            </p:cNvSpPr>
            <p:nvPr/>
          </p:nvSpPr>
          <p:spPr bwMode="auto">
            <a:xfrm>
              <a:off x="4478" y="2491"/>
              <a:ext cx="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b="1">
                  <a:solidFill>
                    <a:srgbClr val="000000"/>
                  </a:solidFill>
                </a:rPr>
                <a:t> </a:t>
              </a:r>
              <a:endParaRPr lang="en-US" altLang="en-US" sz="1800">
                <a:solidFill>
                  <a:schemeClr val="tx1"/>
                </a:solidFill>
              </a:endParaRPr>
            </a:p>
          </p:txBody>
        </p:sp>
        <p:sp>
          <p:nvSpPr>
            <p:cNvPr id="17420" name="Rectangle 214"/>
            <p:cNvSpPr>
              <a:spLocks noChangeArrowheads="1"/>
            </p:cNvSpPr>
            <p:nvPr/>
          </p:nvSpPr>
          <p:spPr bwMode="auto">
            <a:xfrm>
              <a:off x="594" y="248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1" name="Rectangle 215"/>
            <p:cNvSpPr>
              <a:spLocks noChangeArrowheads="1"/>
            </p:cNvSpPr>
            <p:nvPr/>
          </p:nvSpPr>
          <p:spPr bwMode="auto">
            <a:xfrm>
              <a:off x="599" y="2488"/>
              <a:ext cx="18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2" name="Rectangle 216"/>
            <p:cNvSpPr>
              <a:spLocks noChangeArrowheads="1"/>
            </p:cNvSpPr>
            <p:nvPr/>
          </p:nvSpPr>
          <p:spPr bwMode="auto">
            <a:xfrm>
              <a:off x="2484" y="248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3" name="Rectangle 217"/>
            <p:cNvSpPr>
              <a:spLocks noChangeArrowheads="1"/>
            </p:cNvSpPr>
            <p:nvPr/>
          </p:nvSpPr>
          <p:spPr bwMode="auto">
            <a:xfrm>
              <a:off x="2489" y="2488"/>
              <a:ext cx="5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4" name="Rectangle 218"/>
            <p:cNvSpPr>
              <a:spLocks noChangeArrowheads="1"/>
            </p:cNvSpPr>
            <p:nvPr/>
          </p:nvSpPr>
          <p:spPr bwMode="auto">
            <a:xfrm>
              <a:off x="2990" y="248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5" name="Rectangle 219"/>
            <p:cNvSpPr>
              <a:spLocks noChangeArrowheads="1"/>
            </p:cNvSpPr>
            <p:nvPr/>
          </p:nvSpPr>
          <p:spPr bwMode="auto">
            <a:xfrm>
              <a:off x="2994" y="2488"/>
              <a:ext cx="6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6" name="Rectangle 220"/>
            <p:cNvSpPr>
              <a:spLocks noChangeArrowheads="1"/>
            </p:cNvSpPr>
            <p:nvPr/>
          </p:nvSpPr>
          <p:spPr bwMode="auto">
            <a:xfrm>
              <a:off x="3614" y="248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7" name="Rectangle 221"/>
            <p:cNvSpPr>
              <a:spLocks noChangeArrowheads="1"/>
            </p:cNvSpPr>
            <p:nvPr/>
          </p:nvSpPr>
          <p:spPr bwMode="auto">
            <a:xfrm>
              <a:off x="3619" y="2488"/>
              <a:ext cx="80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8" name="Rectangle 222"/>
            <p:cNvSpPr>
              <a:spLocks noChangeArrowheads="1"/>
            </p:cNvSpPr>
            <p:nvPr/>
          </p:nvSpPr>
          <p:spPr bwMode="auto">
            <a:xfrm>
              <a:off x="4424" y="248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29" name="Rectangle 223"/>
            <p:cNvSpPr>
              <a:spLocks noChangeArrowheads="1"/>
            </p:cNvSpPr>
            <p:nvPr/>
          </p:nvSpPr>
          <p:spPr bwMode="auto">
            <a:xfrm>
              <a:off x="4428" y="2488"/>
              <a:ext cx="36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0" name="Rectangle 224"/>
            <p:cNvSpPr>
              <a:spLocks noChangeArrowheads="1"/>
            </p:cNvSpPr>
            <p:nvPr/>
          </p:nvSpPr>
          <p:spPr bwMode="auto">
            <a:xfrm>
              <a:off x="4796" y="248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1" name="Rectangle 225"/>
            <p:cNvSpPr>
              <a:spLocks noChangeArrowheads="1"/>
            </p:cNvSpPr>
            <p:nvPr/>
          </p:nvSpPr>
          <p:spPr bwMode="auto">
            <a:xfrm>
              <a:off x="594" y="2492"/>
              <a:ext cx="5"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2" name="Rectangle 226"/>
            <p:cNvSpPr>
              <a:spLocks noChangeArrowheads="1"/>
            </p:cNvSpPr>
            <p:nvPr/>
          </p:nvSpPr>
          <p:spPr bwMode="auto">
            <a:xfrm>
              <a:off x="594"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3" name="Rectangle 227"/>
            <p:cNvSpPr>
              <a:spLocks noChangeArrowheads="1"/>
            </p:cNvSpPr>
            <p:nvPr/>
          </p:nvSpPr>
          <p:spPr bwMode="auto">
            <a:xfrm>
              <a:off x="594"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4" name="Rectangle 228"/>
            <p:cNvSpPr>
              <a:spLocks noChangeArrowheads="1"/>
            </p:cNvSpPr>
            <p:nvPr/>
          </p:nvSpPr>
          <p:spPr bwMode="auto">
            <a:xfrm>
              <a:off x="599" y="2678"/>
              <a:ext cx="18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5" name="Rectangle 229"/>
            <p:cNvSpPr>
              <a:spLocks noChangeArrowheads="1"/>
            </p:cNvSpPr>
            <p:nvPr/>
          </p:nvSpPr>
          <p:spPr bwMode="auto">
            <a:xfrm>
              <a:off x="2484" y="2492"/>
              <a:ext cx="5"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6" name="Rectangle 230"/>
            <p:cNvSpPr>
              <a:spLocks noChangeArrowheads="1"/>
            </p:cNvSpPr>
            <p:nvPr/>
          </p:nvSpPr>
          <p:spPr bwMode="auto">
            <a:xfrm>
              <a:off x="2484"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7" name="Rectangle 231"/>
            <p:cNvSpPr>
              <a:spLocks noChangeArrowheads="1"/>
            </p:cNvSpPr>
            <p:nvPr/>
          </p:nvSpPr>
          <p:spPr bwMode="auto">
            <a:xfrm>
              <a:off x="2489" y="2678"/>
              <a:ext cx="5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8" name="Rectangle 232"/>
            <p:cNvSpPr>
              <a:spLocks noChangeArrowheads="1"/>
            </p:cNvSpPr>
            <p:nvPr/>
          </p:nvSpPr>
          <p:spPr bwMode="auto">
            <a:xfrm>
              <a:off x="2990" y="2492"/>
              <a:ext cx="4"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39" name="Rectangle 233"/>
            <p:cNvSpPr>
              <a:spLocks noChangeArrowheads="1"/>
            </p:cNvSpPr>
            <p:nvPr/>
          </p:nvSpPr>
          <p:spPr bwMode="auto">
            <a:xfrm>
              <a:off x="2990" y="2678"/>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0" name="Rectangle 234"/>
            <p:cNvSpPr>
              <a:spLocks noChangeArrowheads="1"/>
            </p:cNvSpPr>
            <p:nvPr/>
          </p:nvSpPr>
          <p:spPr bwMode="auto">
            <a:xfrm>
              <a:off x="2994" y="2678"/>
              <a:ext cx="6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1" name="Rectangle 235"/>
            <p:cNvSpPr>
              <a:spLocks noChangeArrowheads="1"/>
            </p:cNvSpPr>
            <p:nvPr/>
          </p:nvSpPr>
          <p:spPr bwMode="auto">
            <a:xfrm>
              <a:off x="3614" y="2492"/>
              <a:ext cx="5"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2" name="Rectangle 236"/>
            <p:cNvSpPr>
              <a:spLocks noChangeArrowheads="1"/>
            </p:cNvSpPr>
            <p:nvPr/>
          </p:nvSpPr>
          <p:spPr bwMode="auto">
            <a:xfrm>
              <a:off x="3614"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3" name="Rectangle 237"/>
            <p:cNvSpPr>
              <a:spLocks noChangeArrowheads="1"/>
            </p:cNvSpPr>
            <p:nvPr/>
          </p:nvSpPr>
          <p:spPr bwMode="auto">
            <a:xfrm>
              <a:off x="3619" y="2678"/>
              <a:ext cx="80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4" name="Rectangle 238"/>
            <p:cNvSpPr>
              <a:spLocks noChangeArrowheads="1"/>
            </p:cNvSpPr>
            <p:nvPr/>
          </p:nvSpPr>
          <p:spPr bwMode="auto">
            <a:xfrm>
              <a:off x="4424" y="2492"/>
              <a:ext cx="4"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5" name="Rectangle 239"/>
            <p:cNvSpPr>
              <a:spLocks noChangeArrowheads="1"/>
            </p:cNvSpPr>
            <p:nvPr/>
          </p:nvSpPr>
          <p:spPr bwMode="auto">
            <a:xfrm>
              <a:off x="4424" y="2678"/>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6" name="Rectangle 240"/>
            <p:cNvSpPr>
              <a:spLocks noChangeArrowheads="1"/>
            </p:cNvSpPr>
            <p:nvPr/>
          </p:nvSpPr>
          <p:spPr bwMode="auto">
            <a:xfrm>
              <a:off x="4428" y="2678"/>
              <a:ext cx="3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7" name="Rectangle 241"/>
            <p:cNvSpPr>
              <a:spLocks noChangeArrowheads="1"/>
            </p:cNvSpPr>
            <p:nvPr/>
          </p:nvSpPr>
          <p:spPr bwMode="auto">
            <a:xfrm>
              <a:off x="4796" y="2492"/>
              <a:ext cx="4" cy="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8" name="Rectangle 242"/>
            <p:cNvSpPr>
              <a:spLocks noChangeArrowheads="1"/>
            </p:cNvSpPr>
            <p:nvPr/>
          </p:nvSpPr>
          <p:spPr bwMode="auto">
            <a:xfrm>
              <a:off x="4796" y="2678"/>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49" name="Rectangle 243"/>
            <p:cNvSpPr>
              <a:spLocks noChangeArrowheads="1"/>
            </p:cNvSpPr>
            <p:nvPr/>
          </p:nvSpPr>
          <p:spPr bwMode="auto">
            <a:xfrm>
              <a:off x="4796" y="2678"/>
              <a:ext cx="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17450" name="Rectangle 244"/>
            <p:cNvSpPr>
              <a:spLocks noChangeArrowheads="1"/>
            </p:cNvSpPr>
            <p:nvPr/>
          </p:nvSpPr>
          <p:spPr bwMode="auto">
            <a:xfrm>
              <a:off x="258" y="2683"/>
              <a:ext cx="7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400">
                  <a:solidFill>
                    <a:srgbClr val="000000"/>
                  </a:solidFill>
                  <a:latin typeface="Times New Roman" pitchFamily="18" charset="0"/>
                </a:rPr>
                <a:t> </a:t>
              </a:r>
              <a:endParaRPr lang="en-US" altLang="en-US" sz="1800">
                <a:solidFill>
                  <a:schemeClr val="tx1"/>
                </a:solidFill>
              </a:endParaRPr>
            </a:p>
          </p:txBody>
        </p:sp>
      </p:gr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0" y="5265738"/>
            <a:ext cx="9144000" cy="159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8" name="Rectangle 7"/>
          <p:cNvSpPr/>
          <p:nvPr/>
        </p:nvSpPr>
        <p:spPr>
          <a:xfrm>
            <a:off x="0" y="115888"/>
            <a:ext cx="9144000" cy="584200"/>
          </a:xfrm>
          <a:prstGeom prst="rect">
            <a:avLst/>
          </a:prstGeom>
        </p:spPr>
        <p:txBody>
          <a:bodyPr>
            <a:spAutoFit/>
          </a:bodyPr>
          <a:lstStyle/>
          <a:p>
            <a:pPr algn="ctr">
              <a:defRPr/>
            </a:pPr>
            <a:r>
              <a:rPr lang="en-GB" altLang="en-US" sz="3200" dirty="0">
                <a:latin typeface="+mj-lt"/>
              </a:rPr>
              <a:t>Final Structure</a:t>
            </a:r>
            <a:endParaRPr lang="en-GB" sz="3200" dirty="0">
              <a:latin typeface="+mj-lt"/>
            </a:endParaRPr>
          </a:p>
        </p:txBody>
      </p:sp>
      <p:graphicFrame>
        <p:nvGraphicFramePr>
          <p:cNvPr id="18436" name="Object 1"/>
          <p:cNvGraphicFramePr>
            <a:graphicFrameLocks noChangeAspect="1"/>
          </p:cNvGraphicFramePr>
          <p:nvPr/>
        </p:nvGraphicFramePr>
        <p:xfrm>
          <a:off x="10834688" y="1506538"/>
          <a:ext cx="6161087" cy="4105275"/>
        </p:xfrm>
        <a:graphic>
          <a:graphicData uri="http://schemas.openxmlformats.org/presentationml/2006/ole">
            <mc:AlternateContent xmlns:mc="http://schemas.openxmlformats.org/markup-compatibility/2006">
              <mc:Choice xmlns:v="urn:schemas-microsoft-com:vml" Requires="v">
                <p:oleObj spid="_x0000_s18440" name="Document" r:id="rId4" imgW="6160915" imgH="4104611" progId="Word.Document.12">
                  <p:embed/>
                </p:oleObj>
              </mc:Choice>
              <mc:Fallback>
                <p:oleObj name="Document" r:id="rId4" imgW="6160915" imgH="4104611"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688" y="1506538"/>
                        <a:ext cx="61610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Object 2"/>
          <p:cNvGraphicFramePr>
            <a:graphicFrameLocks noChangeAspect="1"/>
          </p:cNvGraphicFramePr>
          <p:nvPr/>
        </p:nvGraphicFramePr>
        <p:xfrm>
          <a:off x="7102475" y="7542213"/>
          <a:ext cx="6088063" cy="4056062"/>
        </p:xfrm>
        <a:graphic>
          <a:graphicData uri="http://schemas.openxmlformats.org/presentationml/2006/ole">
            <mc:AlternateContent xmlns:mc="http://schemas.openxmlformats.org/markup-compatibility/2006">
              <mc:Choice xmlns:v="urn:schemas-microsoft-com:vml" Requires="v">
                <p:oleObj spid="_x0000_s18441" name="Document" r:id="rId7" imgW="6088646" imgH="4056398" progId="Word.Document.12">
                  <p:embed/>
                </p:oleObj>
              </mc:Choice>
              <mc:Fallback>
                <p:oleObj name="Document" r:id="rId7" imgW="6088646" imgH="4056398" progId="Word.Document.12">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475" y="7542213"/>
                        <a:ext cx="608806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8" name="Object 3"/>
          <p:cNvGraphicFramePr>
            <a:graphicFrameLocks noChangeAspect="1"/>
          </p:cNvGraphicFramePr>
          <p:nvPr/>
        </p:nvGraphicFramePr>
        <p:xfrm>
          <a:off x="4187825" y="7635875"/>
          <a:ext cx="6161088" cy="4105275"/>
        </p:xfrm>
        <a:graphic>
          <a:graphicData uri="http://schemas.openxmlformats.org/presentationml/2006/ole">
            <mc:AlternateContent xmlns:mc="http://schemas.openxmlformats.org/markup-compatibility/2006">
              <mc:Choice xmlns:v="urn:schemas-microsoft-com:vml" Requires="v">
                <p:oleObj spid="_x0000_s18442" name="Document" r:id="rId10" imgW="6160915" imgH="4104611" progId="Word.Document.12">
                  <p:embed/>
                </p:oleObj>
              </mc:Choice>
              <mc:Fallback>
                <p:oleObj name="Document" r:id="rId10" imgW="6160915" imgH="4104611" progId="Word.Document.12">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7825" y="7635875"/>
                        <a:ext cx="61610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9" name="Object 4"/>
          <p:cNvGraphicFramePr>
            <a:graphicFrameLocks noChangeAspect="1"/>
          </p:cNvGraphicFramePr>
          <p:nvPr/>
        </p:nvGraphicFramePr>
        <p:xfrm>
          <a:off x="595313" y="836613"/>
          <a:ext cx="8243887" cy="5226050"/>
        </p:xfrm>
        <a:graphic>
          <a:graphicData uri="http://schemas.openxmlformats.org/presentationml/2006/ole">
            <mc:AlternateContent xmlns:mc="http://schemas.openxmlformats.org/markup-compatibility/2006">
              <mc:Choice xmlns:v="urn:schemas-microsoft-com:vml" Requires="v">
                <p:oleObj spid="_x0000_s18443" name="Document" r:id="rId13" imgW="10357594" imgH="6566049" progId="Word.Document.12">
                  <p:embed/>
                </p:oleObj>
              </mc:Choice>
              <mc:Fallback>
                <p:oleObj name="Document" r:id="rId13" imgW="10357594" imgH="6566049" progId="Word.Document.12">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13" y="836613"/>
                        <a:ext cx="8243887"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847975" y="44450"/>
            <a:ext cx="2847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eaLnBrk="1" hangingPunct="1">
              <a:spcBef>
                <a:spcPct val="0"/>
              </a:spcBef>
              <a:buFontTx/>
              <a:buNone/>
            </a:pPr>
            <a:r>
              <a:rPr lang="en-GB" altLang="en-US">
                <a:solidFill>
                  <a:schemeClr val="tx1"/>
                </a:solidFill>
              </a:rPr>
              <a:t>Final Structure</a:t>
            </a:r>
          </a:p>
        </p:txBody>
      </p:sp>
      <p:graphicFrame>
        <p:nvGraphicFramePr>
          <p:cNvPr id="2" name="Object 1"/>
          <p:cNvGraphicFramePr>
            <a:graphicFrameLocks noChangeAspect="1"/>
          </p:cNvGraphicFramePr>
          <p:nvPr>
            <p:extLst>
              <p:ext uri="{D42A27DB-BD31-4B8C-83A1-F6EECF244321}">
                <p14:modId xmlns:p14="http://schemas.microsoft.com/office/powerpoint/2010/main" val="2274080592"/>
              </p:ext>
            </p:extLst>
          </p:nvPr>
        </p:nvGraphicFramePr>
        <p:xfrm>
          <a:off x="785756" y="764704"/>
          <a:ext cx="8031430" cy="5040559"/>
        </p:xfrm>
        <a:graphic>
          <a:graphicData uri="http://schemas.openxmlformats.org/presentationml/2006/ole">
            <mc:AlternateContent xmlns:mc="http://schemas.openxmlformats.org/markup-compatibility/2006">
              <mc:Choice xmlns:v="urn:schemas-microsoft-com:vml" Requires="v">
                <p:oleObj spid="_x0000_s19460" name="Document" r:id="rId4" imgW="10382781" imgH="6514968" progId="Word.Document.12">
                  <p:embed/>
                </p:oleObj>
              </mc:Choice>
              <mc:Fallback>
                <p:oleObj name="Document" r:id="rId4" imgW="10382781" imgH="6514968" progId="Word.Document.12">
                  <p:embed/>
                  <p:pic>
                    <p:nvPicPr>
                      <p:cNvPr id="0" name=""/>
                      <p:cNvPicPr/>
                      <p:nvPr/>
                    </p:nvPicPr>
                    <p:blipFill>
                      <a:blip r:embed="rId5"/>
                      <a:stretch>
                        <a:fillRect/>
                      </a:stretch>
                    </p:blipFill>
                    <p:spPr>
                      <a:xfrm>
                        <a:off x="785756" y="764704"/>
                        <a:ext cx="8031430" cy="5040559"/>
                      </a:xfrm>
                      <a:prstGeom prst="rect">
                        <a:avLst/>
                      </a:prstGeom>
                    </p:spPr>
                  </p:pic>
                </p:oleObj>
              </mc:Fallback>
            </mc:AlternateContent>
          </a:graphicData>
        </a:graphic>
      </p:graphicFrame>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989263" y="114300"/>
            <a:ext cx="2847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eaLnBrk="1" hangingPunct="1">
              <a:spcBef>
                <a:spcPct val="0"/>
              </a:spcBef>
              <a:buFontTx/>
              <a:buNone/>
            </a:pPr>
            <a:r>
              <a:rPr lang="en-GB" altLang="en-US">
                <a:solidFill>
                  <a:schemeClr val="tx1"/>
                </a:solidFill>
              </a:rPr>
              <a:t>Final Structure</a:t>
            </a:r>
          </a:p>
        </p:txBody>
      </p:sp>
      <p:graphicFrame>
        <p:nvGraphicFramePr>
          <p:cNvPr id="20483" name="Object 1"/>
          <p:cNvGraphicFramePr>
            <a:graphicFrameLocks noChangeAspect="1"/>
          </p:cNvGraphicFramePr>
          <p:nvPr/>
        </p:nvGraphicFramePr>
        <p:xfrm>
          <a:off x="323850" y="981075"/>
          <a:ext cx="8510588" cy="5321300"/>
        </p:xfrm>
        <a:graphic>
          <a:graphicData uri="http://schemas.openxmlformats.org/presentationml/2006/ole">
            <mc:AlternateContent xmlns:mc="http://schemas.openxmlformats.org/markup-compatibility/2006">
              <mc:Choice xmlns:v="urn:schemas-microsoft-com:vml" Requires="v">
                <p:oleObj spid="_x0000_s20484" name="Document" r:id="rId4" imgW="10408326" imgH="6508853" progId="Word.Document.12">
                  <p:embed/>
                </p:oleObj>
              </mc:Choice>
              <mc:Fallback>
                <p:oleObj name="Document" r:id="rId4" imgW="10408326" imgH="6508853"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81075"/>
                        <a:ext cx="8510588"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150" y="-171450"/>
            <a:ext cx="7772400" cy="936625"/>
          </a:xfrm>
        </p:spPr>
        <p:txBody>
          <a:bodyPr/>
          <a:lstStyle/>
          <a:p>
            <a:pPr eaLnBrk="1" hangingPunct="1"/>
            <a:r>
              <a:rPr lang="en-GB" altLang="en-US" smtClean="0"/>
              <a:t>Agenda</a:t>
            </a:r>
          </a:p>
        </p:txBody>
      </p:sp>
      <p:sp>
        <p:nvSpPr>
          <p:cNvPr id="3075" name="Rectangle 3"/>
          <p:cNvSpPr>
            <a:spLocks noGrp="1" noChangeArrowheads="1"/>
          </p:cNvSpPr>
          <p:nvPr>
            <p:ph type="body" idx="1"/>
          </p:nvPr>
        </p:nvSpPr>
        <p:spPr>
          <a:xfrm>
            <a:off x="684213" y="765175"/>
            <a:ext cx="7772400" cy="4103688"/>
          </a:xfrm>
        </p:spPr>
        <p:txBody>
          <a:bodyPr/>
          <a:lstStyle/>
          <a:p>
            <a:pPr lvl="1" eaLnBrk="1" hangingPunct="1">
              <a:spcBef>
                <a:spcPts val="0"/>
              </a:spcBef>
              <a:buFont typeface="Arial" panose="020B0604020202020204" pitchFamily="34" charset="0"/>
              <a:buChar char="•"/>
              <a:defRPr/>
            </a:pPr>
            <a:r>
              <a:rPr lang="en-GB" altLang="en-US" sz="1800" dirty="0"/>
              <a:t>Recap on Objectives</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Proposals, feedback and engagement</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Final Agreed Structure</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VR applications </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Assimilation &amp; Vacancy Preference process </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Next Steps and support available</a:t>
            </a:r>
          </a:p>
          <a:p>
            <a:pPr marL="457200" lvl="1" indent="0" eaLnBrk="1" hangingPunct="1">
              <a:spcBef>
                <a:spcPts val="0"/>
              </a:spcBef>
              <a:buFontTx/>
              <a:buNone/>
              <a:defRPr/>
            </a:pPr>
            <a:endParaRPr lang="en-GB" altLang="en-US" sz="1800" dirty="0"/>
          </a:p>
          <a:p>
            <a:pPr lvl="1" eaLnBrk="1" hangingPunct="1">
              <a:spcBef>
                <a:spcPts val="0"/>
              </a:spcBef>
              <a:buFont typeface="Arial" panose="020B0604020202020204" pitchFamily="34" charset="0"/>
              <a:buChar char="•"/>
              <a:defRPr/>
            </a:pPr>
            <a:r>
              <a:rPr lang="en-GB" altLang="en-US" sz="1800" dirty="0"/>
              <a:t>Questions, Answers and Discussion</a:t>
            </a:r>
          </a:p>
          <a:p>
            <a:pPr marL="0" indent="0" eaLnBrk="1" hangingPunct="1">
              <a:buFontTx/>
              <a:buNone/>
              <a:defRPr/>
            </a:pPr>
            <a:endParaRPr lang="en-GB" altLang="en-US" sz="2400" dirty="0" smtClean="0"/>
          </a:p>
          <a:p>
            <a:pPr eaLnBrk="1" hangingPunct="1">
              <a:defRPr/>
            </a:pPr>
            <a:endParaRPr lang="en-GB" altLang="en-US" dirty="0" smtClean="0"/>
          </a:p>
          <a:p>
            <a:pPr eaLnBrk="1" hangingPunct="1">
              <a:defRPr/>
            </a:pPr>
            <a:endParaRPr lang="en-GB" altLang="en-US" dirty="0" smtClean="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88" y="-3175"/>
            <a:ext cx="9144001" cy="1143000"/>
          </a:xfrm>
        </p:spPr>
        <p:txBody>
          <a:bodyPr/>
          <a:lstStyle/>
          <a:p>
            <a:r>
              <a:rPr lang="en-GB" altLang="en-US" sz="3200" smtClean="0"/>
              <a:t>Reshaping Process</a:t>
            </a:r>
          </a:p>
        </p:txBody>
      </p:sp>
      <p:grpSp>
        <p:nvGrpSpPr>
          <p:cNvPr id="21507" name="Group 11"/>
          <p:cNvGrpSpPr>
            <a:grpSpLocks/>
          </p:cNvGrpSpPr>
          <p:nvPr/>
        </p:nvGrpSpPr>
        <p:grpSpPr bwMode="auto">
          <a:xfrm>
            <a:off x="233363" y="908050"/>
            <a:ext cx="8493125" cy="4362450"/>
            <a:chOff x="234107" y="908721"/>
            <a:chExt cx="8491597" cy="4361147"/>
          </a:xfrm>
        </p:grpSpPr>
        <p:sp>
          <p:nvSpPr>
            <p:cNvPr id="21508" name="Rectangle 41"/>
            <p:cNvSpPr>
              <a:spLocks noChangeArrowheads="1"/>
            </p:cNvSpPr>
            <p:nvPr/>
          </p:nvSpPr>
          <p:spPr bwMode="auto">
            <a:xfrm>
              <a:off x="1206451" y="3050905"/>
              <a:ext cx="653437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grpSp>
          <p:nvGrpSpPr>
            <p:cNvPr id="21509" name="Group 3"/>
            <p:cNvGrpSpPr>
              <a:grpSpLocks/>
            </p:cNvGrpSpPr>
            <p:nvPr/>
          </p:nvGrpSpPr>
          <p:grpSpPr bwMode="auto">
            <a:xfrm>
              <a:off x="234107" y="919829"/>
              <a:ext cx="1944337" cy="1858407"/>
              <a:chOff x="234107" y="1005082"/>
              <a:chExt cx="1944337" cy="1858407"/>
            </a:xfrm>
          </p:grpSpPr>
          <p:sp>
            <p:nvSpPr>
              <p:cNvPr id="34" name="Pentagon 33"/>
              <p:cNvSpPr/>
              <p:nvPr/>
            </p:nvSpPr>
            <p:spPr bwMode="auto">
              <a:xfrm rot="5400000">
                <a:off x="277072" y="962118"/>
                <a:ext cx="1858407" cy="1944337"/>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21532" name="TextBox 14"/>
              <p:cNvSpPr txBox="1">
                <a:spLocks/>
              </p:cNvSpPr>
              <p:nvPr/>
            </p:nvSpPr>
            <p:spPr bwMode="auto">
              <a:xfrm>
                <a:off x="251566" y="1035237"/>
                <a:ext cx="1909419" cy="9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eaLnBrk="1" hangingPunct="1">
                  <a:spcBef>
                    <a:spcPct val="0"/>
                  </a:spcBef>
                  <a:buFontTx/>
                  <a:buNone/>
                </a:pPr>
                <a:r>
                  <a:rPr lang="en-GB" altLang="en-US" sz="1400" b="1">
                    <a:solidFill>
                      <a:schemeClr val="tx1"/>
                    </a:solidFill>
                  </a:rPr>
                  <a:t>Engagement Period </a:t>
                </a:r>
              </a:p>
              <a:p>
                <a:pPr algn="ctr" eaLnBrk="1" hangingPunct="1">
                  <a:spcBef>
                    <a:spcPct val="0"/>
                  </a:spcBef>
                  <a:buFontTx/>
                  <a:buNone/>
                </a:pPr>
                <a:r>
                  <a:rPr lang="en-GB" altLang="en-US" sz="1400" b="1">
                    <a:solidFill>
                      <a:schemeClr val="tx1"/>
                    </a:solidFill>
                  </a:rPr>
                  <a:t>(4 weeks)</a:t>
                </a:r>
              </a:p>
              <a:p>
                <a:pPr algn="ctr" eaLnBrk="1" hangingPunct="1">
                  <a:spcBef>
                    <a:spcPct val="0"/>
                  </a:spcBef>
                  <a:buFontTx/>
                  <a:buNone/>
                </a:pPr>
                <a:endParaRPr lang="en-GB" altLang="en-US" sz="1400" b="1">
                  <a:solidFill>
                    <a:schemeClr val="tx1"/>
                  </a:solidFill>
                </a:endParaRPr>
              </a:p>
              <a:p>
                <a:pPr algn="ctr" eaLnBrk="1" hangingPunct="1">
                  <a:spcBef>
                    <a:spcPct val="0"/>
                  </a:spcBef>
                  <a:buFontTx/>
                  <a:buNone/>
                </a:pPr>
                <a:r>
                  <a:rPr lang="en-GB" altLang="en-US" sz="1400" b="1" i="1">
                    <a:solidFill>
                      <a:srgbClr val="FF0000"/>
                    </a:solidFill>
                  </a:rPr>
                  <a:t>10/05/17 to 12/06/17</a:t>
                </a:r>
              </a:p>
            </p:txBody>
          </p:sp>
        </p:grpSp>
        <p:grpSp>
          <p:nvGrpSpPr>
            <p:cNvPr id="21510" name="Group 4"/>
            <p:cNvGrpSpPr>
              <a:grpSpLocks/>
            </p:cNvGrpSpPr>
            <p:nvPr/>
          </p:nvGrpSpPr>
          <p:grpSpPr bwMode="auto">
            <a:xfrm>
              <a:off x="2915816" y="919830"/>
              <a:ext cx="2069224" cy="1858407"/>
              <a:chOff x="2915816" y="950091"/>
              <a:chExt cx="2069224" cy="1858407"/>
            </a:xfrm>
          </p:grpSpPr>
          <p:sp>
            <p:nvSpPr>
              <p:cNvPr id="42" name="Pentagon 41"/>
              <p:cNvSpPr/>
              <p:nvPr/>
            </p:nvSpPr>
            <p:spPr bwMode="auto">
              <a:xfrm rot="5400000">
                <a:off x="3026128" y="907126"/>
                <a:ext cx="1858407" cy="1944337"/>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21530" name="TextBox 17"/>
              <p:cNvSpPr txBox="1">
                <a:spLocks/>
              </p:cNvSpPr>
              <p:nvPr/>
            </p:nvSpPr>
            <p:spPr bwMode="auto">
              <a:xfrm>
                <a:off x="2915816" y="963885"/>
                <a:ext cx="2069224" cy="11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eaLnBrk="1" hangingPunct="1">
                  <a:spcBef>
                    <a:spcPct val="0"/>
                  </a:spcBef>
                  <a:buFontTx/>
                  <a:buNone/>
                </a:pPr>
                <a:r>
                  <a:rPr lang="en-GB" altLang="en-US" sz="1400" b="1">
                    <a:solidFill>
                      <a:schemeClr val="tx1"/>
                    </a:solidFill>
                  </a:rPr>
                  <a:t>Review and Decision</a:t>
                </a:r>
              </a:p>
              <a:p>
                <a:pPr algn="ctr" eaLnBrk="1" hangingPunct="1">
                  <a:spcBef>
                    <a:spcPct val="0"/>
                  </a:spcBef>
                  <a:buFontTx/>
                  <a:buNone/>
                </a:pPr>
                <a:r>
                  <a:rPr lang="en-GB" altLang="en-US" sz="1400" b="1">
                    <a:solidFill>
                      <a:schemeClr val="tx1"/>
                    </a:solidFill>
                  </a:rPr>
                  <a:t>(up to 2 weeks)</a:t>
                </a:r>
              </a:p>
              <a:p>
                <a:pPr algn="ctr" eaLnBrk="1" hangingPunct="1">
                  <a:spcBef>
                    <a:spcPct val="0"/>
                  </a:spcBef>
                  <a:buFontTx/>
                  <a:buNone/>
                </a:pPr>
                <a:endParaRPr lang="en-GB" altLang="en-US" sz="1400" b="1">
                  <a:solidFill>
                    <a:schemeClr val="tx1"/>
                  </a:solidFill>
                </a:endParaRPr>
              </a:p>
              <a:p>
                <a:pPr algn="ctr" eaLnBrk="1" hangingPunct="1">
                  <a:spcBef>
                    <a:spcPct val="0"/>
                  </a:spcBef>
                  <a:buFontTx/>
                  <a:buNone/>
                </a:pPr>
                <a:r>
                  <a:rPr lang="en-GB" altLang="en-US" sz="1400" b="1">
                    <a:solidFill>
                      <a:srgbClr val="FF0000"/>
                    </a:solidFill>
                  </a:rPr>
                  <a:t>13/06/17 to 21/06/17</a:t>
                </a:r>
              </a:p>
              <a:p>
                <a:pPr algn="ctr" eaLnBrk="1" hangingPunct="1">
                  <a:spcBef>
                    <a:spcPct val="0"/>
                  </a:spcBef>
                  <a:buFontTx/>
                  <a:buNone/>
                </a:pPr>
                <a:endParaRPr lang="en-GB" altLang="en-US" sz="1400" b="1">
                  <a:solidFill>
                    <a:schemeClr val="tx1"/>
                  </a:solidFill>
                </a:endParaRPr>
              </a:p>
            </p:txBody>
          </p:sp>
        </p:grpSp>
        <p:grpSp>
          <p:nvGrpSpPr>
            <p:cNvPr id="21511" name="Group 6"/>
            <p:cNvGrpSpPr>
              <a:grpSpLocks/>
            </p:cNvGrpSpPr>
            <p:nvPr/>
          </p:nvGrpSpPr>
          <p:grpSpPr bwMode="auto">
            <a:xfrm>
              <a:off x="1167280" y="3409874"/>
              <a:ext cx="1974604" cy="1859994"/>
              <a:chOff x="1584253" y="3351909"/>
              <a:chExt cx="1974604" cy="1859994"/>
            </a:xfrm>
          </p:grpSpPr>
          <p:sp>
            <p:nvSpPr>
              <p:cNvPr id="44" name="Pentagon 43"/>
              <p:cNvSpPr/>
              <p:nvPr/>
            </p:nvSpPr>
            <p:spPr bwMode="auto">
              <a:xfrm rot="16200000" flipV="1">
                <a:off x="1656691" y="3309737"/>
                <a:ext cx="1859994" cy="1944338"/>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21528" name="TextBox 23"/>
              <p:cNvSpPr txBox="1">
                <a:spLocks/>
              </p:cNvSpPr>
              <p:nvPr/>
            </p:nvSpPr>
            <p:spPr bwMode="auto">
              <a:xfrm>
                <a:off x="1584253" y="3660157"/>
                <a:ext cx="1946212" cy="7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eaLnBrk="1" hangingPunct="1">
                  <a:spcBef>
                    <a:spcPct val="0"/>
                  </a:spcBef>
                  <a:buFontTx/>
                  <a:buNone/>
                </a:pPr>
                <a:r>
                  <a:rPr lang="en-GB" altLang="en-US" sz="1400" b="1">
                    <a:solidFill>
                      <a:schemeClr val="tx1"/>
                    </a:solidFill>
                  </a:rPr>
                  <a:t>VR Window </a:t>
                </a:r>
              </a:p>
              <a:p>
                <a:pPr algn="ctr" eaLnBrk="1" hangingPunct="1">
                  <a:spcBef>
                    <a:spcPct val="0"/>
                  </a:spcBef>
                  <a:buFontTx/>
                  <a:buNone/>
                </a:pPr>
                <a:endParaRPr lang="en-GB" altLang="en-US" sz="1400" b="1">
                  <a:solidFill>
                    <a:srgbClr val="FF0000"/>
                  </a:solidFill>
                </a:endParaRPr>
              </a:p>
              <a:p>
                <a:pPr algn="ctr" eaLnBrk="1" hangingPunct="1">
                  <a:spcBef>
                    <a:spcPct val="0"/>
                  </a:spcBef>
                  <a:buFontTx/>
                  <a:buNone/>
                </a:pPr>
                <a:r>
                  <a:rPr lang="en-GB" altLang="en-US" sz="1400" b="1">
                    <a:solidFill>
                      <a:srgbClr val="FF0000"/>
                    </a:solidFill>
                  </a:rPr>
                  <a:t>10/5/17 to 31/5/17 </a:t>
                </a:r>
              </a:p>
            </p:txBody>
          </p:sp>
        </p:grpSp>
        <p:grpSp>
          <p:nvGrpSpPr>
            <p:cNvPr id="21512" name="Group 7"/>
            <p:cNvGrpSpPr>
              <a:grpSpLocks/>
            </p:cNvGrpSpPr>
            <p:nvPr/>
          </p:nvGrpSpPr>
          <p:grpSpPr bwMode="auto">
            <a:xfrm>
              <a:off x="3962474" y="3411460"/>
              <a:ext cx="1944924" cy="1858407"/>
              <a:chOff x="4026553" y="3300571"/>
              <a:chExt cx="1944924" cy="1858407"/>
            </a:xfrm>
          </p:grpSpPr>
          <p:sp>
            <p:nvSpPr>
              <p:cNvPr id="46" name="Pentagon 45"/>
              <p:cNvSpPr/>
              <p:nvPr/>
            </p:nvSpPr>
            <p:spPr bwMode="auto">
              <a:xfrm rot="16200000" flipV="1">
                <a:off x="4069518" y="3257606"/>
                <a:ext cx="1858407" cy="1944338"/>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18454" name="TextBox 26"/>
              <p:cNvSpPr txBox="1">
                <a:spLocks/>
              </p:cNvSpPr>
              <p:nvPr/>
            </p:nvSpPr>
            <p:spPr bwMode="auto">
              <a:xfrm>
                <a:off x="4026552" y="3573540"/>
                <a:ext cx="1944338" cy="82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buFontTx/>
                  <a:buNone/>
                  <a:defRPr/>
                </a:pPr>
                <a:r>
                  <a:rPr lang="en-GB" altLang="en-US" sz="1400" b="1" dirty="0" smtClean="0">
                    <a:solidFill>
                      <a:schemeClr val="tx1"/>
                    </a:solidFill>
                  </a:rPr>
                  <a:t>VR Approval</a:t>
                </a:r>
              </a:p>
              <a:p>
                <a:pPr algn="ctr">
                  <a:buFontTx/>
                  <a:buNone/>
                  <a:defRPr/>
                </a:pPr>
                <a:endParaRPr lang="en-GB" altLang="en-US" sz="1400" b="1" dirty="0" smtClean="0">
                  <a:solidFill>
                    <a:schemeClr val="tx1"/>
                  </a:solidFill>
                </a:endParaRPr>
              </a:p>
              <a:p>
                <a:pPr algn="ctr">
                  <a:buFontTx/>
                  <a:buNone/>
                  <a:defRPr/>
                </a:pPr>
                <a:r>
                  <a:rPr lang="en-GB" altLang="en-US" sz="1400" b="1" dirty="0" smtClean="0">
                    <a:solidFill>
                      <a:schemeClr val="accent1">
                        <a:lumMod val="60000"/>
                        <a:lumOff val="40000"/>
                      </a:schemeClr>
                    </a:solidFill>
                  </a:rPr>
                  <a:t>1/07/17</a:t>
                </a:r>
              </a:p>
            </p:txBody>
          </p:sp>
        </p:grpSp>
        <p:grpSp>
          <p:nvGrpSpPr>
            <p:cNvPr id="21513" name="Group 5"/>
            <p:cNvGrpSpPr>
              <a:grpSpLocks/>
            </p:cNvGrpSpPr>
            <p:nvPr/>
          </p:nvGrpSpPr>
          <p:grpSpPr bwMode="auto">
            <a:xfrm>
              <a:off x="5795706" y="908721"/>
              <a:ext cx="1945117" cy="1858408"/>
              <a:chOff x="5565962" y="922793"/>
              <a:chExt cx="1945117" cy="1858408"/>
            </a:xfrm>
          </p:grpSpPr>
          <p:sp>
            <p:nvSpPr>
              <p:cNvPr id="43" name="Pentagon 42"/>
              <p:cNvSpPr/>
              <p:nvPr/>
            </p:nvSpPr>
            <p:spPr bwMode="auto">
              <a:xfrm rot="5400000">
                <a:off x="5608927" y="879828"/>
                <a:ext cx="1858408" cy="1944337"/>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21524" name="TextBox 17"/>
              <p:cNvSpPr txBox="1">
                <a:spLocks/>
              </p:cNvSpPr>
              <p:nvPr/>
            </p:nvSpPr>
            <p:spPr bwMode="auto">
              <a:xfrm>
                <a:off x="5566392" y="949716"/>
                <a:ext cx="1944687" cy="121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buFontTx/>
                  <a:buNone/>
                </a:pPr>
                <a:r>
                  <a:rPr lang="en-GB" altLang="en-US" sz="1400" b="1">
                    <a:solidFill>
                      <a:schemeClr val="tx1"/>
                    </a:solidFill>
                  </a:rPr>
                  <a:t>Assimilation and Vacancy Preference Process                              </a:t>
                </a:r>
              </a:p>
              <a:p>
                <a:pPr algn="ctr"/>
                <a:endParaRPr lang="en-GB" altLang="en-US" sz="1400" b="1">
                  <a:solidFill>
                    <a:schemeClr val="tx1"/>
                  </a:solidFill>
                </a:endParaRPr>
              </a:p>
              <a:p>
                <a:pPr algn="ctr" eaLnBrk="1" hangingPunct="1">
                  <a:spcBef>
                    <a:spcPct val="0"/>
                  </a:spcBef>
                  <a:buFontTx/>
                  <a:buNone/>
                </a:pPr>
                <a:r>
                  <a:rPr lang="en-GB" altLang="en-US" sz="1400" b="1">
                    <a:solidFill>
                      <a:srgbClr val="FF0000"/>
                    </a:solidFill>
                  </a:rPr>
                  <a:t>26/06/17 to 16/07/17 </a:t>
                </a:r>
              </a:p>
            </p:txBody>
          </p:sp>
        </p:grpSp>
        <p:grpSp>
          <p:nvGrpSpPr>
            <p:cNvPr id="21514" name="Group 9"/>
            <p:cNvGrpSpPr>
              <a:grpSpLocks/>
            </p:cNvGrpSpPr>
            <p:nvPr/>
          </p:nvGrpSpPr>
          <p:grpSpPr bwMode="auto">
            <a:xfrm>
              <a:off x="6781015" y="3411461"/>
              <a:ext cx="1944689" cy="1858407"/>
              <a:chOff x="6768478" y="3442800"/>
              <a:chExt cx="1944689" cy="1858407"/>
            </a:xfrm>
          </p:grpSpPr>
          <p:sp>
            <p:nvSpPr>
              <p:cNvPr id="47" name="Pentagon 46"/>
              <p:cNvSpPr/>
              <p:nvPr/>
            </p:nvSpPr>
            <p:spPr bwMode="auto">
              <a:xfrm rot="16200000" flipV="1">
                <a:off x="6811794" y="3399834"/>
                <a:ext cx="1858407" cy="1944338"/>
              </a:xfrm>
              <a:prstGeom prst="homePlate">
                <a:avLst>
                  <a:gd name="adj" fmla="val 14877"/>
                </a:avLst>
              </a:prstGeom>
              <a:solidFill>
                <a:srgbClr val="0082AA">
                  <a:alpha val="5882"/>
                </a:srgbClr>
              </a:solidFill>
              <a:ln w="28575" cap="flat" cmpd="sng" algn="ctr">
                <a:solidFill>
                  <a:srgbClr val="0082AA"/>
                </a:solidFill>
                <a:prstDash val="solid"/>
                <a:round/>
                <a:headEnd type="none" w="med" len="med"/>
                <a:tailEnd type="none" w="med" len="med"/>
              </a:ln>
              <a:effectLst/>
            </p:spPr>
            <p:txBody>
              <a:bodyPr vert="vert270" anchor="b" anchorCtr="1"/>
              <a:lstStyle/>
              <a:p>
                <a:pPr algn="r" eaLnBrk="0" hangingPunct="0">
                  <a:defRPr/>
                </a:pPr>
                <a:endParaRPr lang="en-GB" sz="1600" dirty="0">
                  <a:solidFill>
                    <a:srgbClr val="007CB0"/>
                  </a:solidFill>
                  <a:latin typeface="+mj-lt"/>
                  <a:ea typeface="+mj-ea"/>
                  <a:cs typeface="+mj-cs"/>
                </a:endParaRPr>
              </a:p>
            </p:txBody>
          </p:sp>
          <p:sp>
            <p:nvSpPr>
              <p:cNvPr id="21522" name="TextBox 26"/>
              <p:cNvSpPr txBox="1">
                <a:spLocks/>
              </p:cNvSpPr>
              <p:nvPr/>
            </p:nvSpPr>
            <p:spPr bwMode="auto">
              <a:xfrm>
                <a:off x="6768478" y="3717032"/>
                <a:ext cx="1944689" cy="78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buFontTx/>
                  <a:buNone/>
                </a:pPr>
                <a:r>
                  <a:rPr lang="en-GB" altLang="en-US" sz="1400" b="1">
                    <a:solidFill>
                      <a:schemeClr val="tx1"/>
                    </a:solidFill>
                  </a:rPr>
                  <a:t>Final Outcomes</a:t>
                </a:r>
              </a:p>
              <a:p>
                <a:pPr algn="ctr">
                  <a:buFontTx/>
                  <a:buNone/>
                </a:pPr>
                <a:endParaRPr lang="en-GB" altLang="en-US" sz="1400" b="1">
                  <a:solidFill>
                    <a:schemeClr val="tx1"/>
                  </a:solidFill>
                </a:endParaRPr>
              </a:p>
              <a:p>
                <a:pPr algn="ctr" eaLnBrk="1" hangingPunct="1">
                  <a:spcBef>
                    <a:spcPct val="0"/>
                  </a:spcBef>
                  <a:buFontTx/>
                  <a:buNone/>
                </a:pPr>
                <a:r>
                  <a:rPr lang="en-GB" altLang="en-US" sz="1400" b="1">
                    <a:solidFill>
                      <a:srgbClr val="FF0000"/>
                    </a:solidFill>
                  </a:rPr>
                  <a:t>17/07/17 onwards</a:t>
                </a:r>
              </a:p>
            </p:txBody>
          </p:sp>
        </p:grpSp>
        <p:sp>
          <p:nvSpPr>
            <p:cNvPr id="21515" name="Rectangle 41"/>
            <p:cNvSpPr>
              <a:spLocks noChangeArrowheads="1"/>
            </p:cNvSpPr>
            <p:nvPr/>
          </p:nvSpPr>
          <p:spPr bwMode="auto">
            <a:xfrm rot="5400000">
              <a:off x="1041223" y="2909314"/>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1516" name="Rectangle 41"/>
            <p:cNvSpPr>
              <a:spLocks noChangeArrowheads="1"/>
            </p:cNvSpPr>
            <p:nvPr/>
          </p:nvSpPr>
          <p:spPr bwMode="auto">
            <a:xfrm rot="5400000">
              <a:off x="1998795" y="3192496"/>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1517" name="Rectangle 41"/>
            <p:cNvSpPr>
              <a:spLocks noChangeArrowheads="1"/>
            </p:cNvSpPr>
            <p:nvPr/>
          </p:nvSpPr>
          <p:spPr bwMode="auto">
            <a:xfrm rot="5400000">
              <a:off x="3782337" y="2909314"/>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1518" name="Rectangle 41"/>
            <p:cNvSpPr>
              <a:spLocks noChangeArrowheads="1"/>
            </p:cNvSpPr>
            <p:nvPr/>
          </p:nvSpPr>
          <p:spPr bwMode="auto">
            <a:xfrm rot="5400000">
              <a:off x="4749604" y="3192496"/>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1519" name="Rectangle 41"/>
            <p:cNvSpPr>
              <a:spLocks noChangeArrowheads="1"/>
            </p:cNvSpPr>
            <p:nvPr/>
          </p:nvSpPr>
          <p:spPr bwMode="auto">
            <a:xfrm rot="5400000">
              <a:off x="6588479" y="2909314"/>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1520" name="Rectangle 41"/>
            <p:cNvSpPr>
              <a:spLocks noChangeArrowheads="1"/>
            </p:cNvSpPr>
            <p:nvPr/>
          </p:nvSpPr>
          <p:spPr bwMode="auto">
            <a:xfrm rot="5400000">
              <a:off x="7560821" y="3192496"/>
              <a:ext cx="360000" cy="76818"/>
            </a:xfrm>
            <a:prstGeom prst="rect">
              <a:avLst/>
            </a:prstGeom>
            <a:solidFill>
              <a:srgbClr val="00759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gr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188913"/>
            <a:ext cx="7772400" cy="1143000"/>
          </a:xfrm>
        </p:spPr>
        <p:txBody>
          <a:bodyPr/>
          <a:lstStyle/>
          <a:p>
            <a:r>
              <a:rPr lang="en-GB" altLang="en-US" sz="3200" smtClean="0"/>
              <a:t>Voluntary Redundancy Applications</a:t>
            </a:r>
          </a:p>
        </p:txBody>
      </p:sp>
      <p:sp>
        <p:nvSpPr>
          <p:cNvPr id="14339" name="Content Placeholder 2"/>
          <p:cNvSpPr>
            <a:spLocks noGrp="1"/>
          </p:cNvSpPr>
          <p:nvPr>
            <p:ph idx="1"/>
          </p:nvPr>
        </p:nvSpPr>
        <p:spPr>
          <a:xfrm>
            <a:off x="539750" y="981075"/>
            <a:ext cx="8064500" cy="4248150"/>
          </a:xfrm>
        </p:spPr>
        <p:txBody>
          <a:bodyPr/>
          <a:lstStyle/>
          <a:p>
            <a:pPr>
              <a:defRPr/>
            </a:pPr>
            <a:endParaRPr lang="en-GB" altLang="en-US" sz="2400" dirty="0" smtClean="0"/>
          </a:p>
          <a:p>
            <a:pPr>
              <a:defRPr/>
            </a:pPr>
            <a:r>
              <a:rPr lang="en-GB" altLang="en-US" sz="2400" dirty="0" smtClean="0"/>
              <a:t>VR requests closed 31</a:t>
            </a:r>
            <a:r>
              <a:rPr lang="en-GB" altLang="en-US" sz="2400" baseline="30000" dirty="0" smtClean="0"/>
              <a:t>st</a:t>
            </a:r>
            <a:r>
              <a:rPr lang="en-GB" altLang="en-US" sz="2400" dirty="0" smtClean="0"/>
              <a:t> May</a:t>
            </a:r>
          </a:p>
          <a:p>
            <a:pPr>
              <a:defRPr/>
            </a:pPr>
            <a:r>
              <a:rPr lang="en-GB" altLang="en-US" sz="2400" dirty="0" smtClean="0"/>
              <a:t>Letters and figures issued on 20</a:t>
            </a:r>
            <a:r>
              <a:rPr lang="en-GB" altLang="en-US" sz="2400" baseline="30000" dirty="0" smtClean="0"/>
              <a:t>th</a:t>
            </a:r>
            <a:r>
              <a:rPr lang="en-GB" altLang="en-US" sz="2400" dirty="0" smtClean="0"/>
              <a:t> June 2017</a:t>
            </a:r>
          </a:p>
          <a:p>
            <a:pPr>
              <a:defRPr/>
            </a:pPr>
            <a:r>
              <a:rPr lang="en-GB" altLang="en-US" sz="2400" dirty="0" smtClean="0"/>
              <a:t>Window for applications closes 25</a:t>
            </a:r>
            <a:r>
              <a:rPr lang="en-GB" altLang="en-US" sz="2400" baseline="30000" dirty="0" smtClean="0"/>
              <a:t>th</a:t>
            </a:r>
            <a:r>
              <a:rPr lang="en-GB" altLang="en-US" sz="2400" dirty="0" smtClean="0"/>
              <a:t> June 2017</a:t>
            </a:r>
          </a:p>
          <a:p>
            <a:pPr>
              <a:defRPr/>
            </a:pPr>
            <a:r>
              <a:rPr lang="en-GB" altLang="en-US" sz="2400" dirty="0" smtClean="0"/>
              <a:t>24 VR enquiries received  </a:t>
            </a:r>
          </a:p>
          <a:p>
            <a:pPr>
              <a:defRPr/>
            </a:pPr>
            <a:r>
              <a:rPr lang="en-GB" altLang="en-US" sz="2400" dirty="0"/>
              <a:t>Final VR sign off by Corporate Director,</a:t>
            </a:r>
            <a:r>
              <a:rPr lang="en-GB" sz="2400" dirty="0"/>
              <a:t> Resources and Transformation</a:t>
            </a:r>
            <a:r>
              <a:rPr lang="en-GB" altLang="en-US" sz="2400" dirty="0"/>
              <a:t>.</a:t>
            </a:r>
          </a:p>
          <a:p>
            <a:pPr>
              <a:defRPr/>
            </a:pPr>
            <a:r>
              <a:rPr lang="en-GB" altLang="en-US" sz="2400" dirty="0" smtClean="0"/>
              <a:t>Review and decisions for VR applications from 1</a:t>
            </a:r>
            <a:r>
              <a:rPr lang="en-GB" altLang="en-US" sz="2400" baseline="30000" dirty="0" smtClean="0"/>
              <a:t>st</a:t>
            </a:r>
            <a:r>
              <a:rPr lang="en-GB" altLang="en-US" sz="2400" dirty="0" smtClean="0"/>
              <a:t> July 2017</a:t>
            </a:r>
          </a:p>
          <a:p>
            <a:pPr marL="0" indent="0">
              <a:buFontTx/>
              <a:buNone/>
              <a:defRPr/>
            </a:pPr>
            <a:endParaRPr lang="en-GB" altLang="en-US" sz="2400" dirty="0" smtClean="0"/>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288" y="-161925"/>
            <a:ext cx="7772400" cy="1143000"/>
          </a:xfrm>
        </p:spPr>
        <p:txBody>
          <a:bodyPr/>
          <a:lstStyle/>
          <a:p>
            <a:r>
              <a:rPr lang="en-GB" altLang="en-US" sz="3200" smtClean="0"/>
              <a:t>Review Scope at the start of consultation </a:t>
            </a:r>
          </a:p>
        </p:txBody>
      </p:sp>
      <p:sp>
        <p:nvSpPr>
          <p:cNvPr id="23555" name="Rectangle 4"/>
          <p:cNvSpPr>
            <a:spLocks noChangeArrowheads="1"/>
          </p:cNvSpPr>
          <p:nvPr/>
        </p:nvSpPr>
        <p:spPr bwMode="auto">
          <a:xfrm>
            <a:off x="395288" y="649288"/>
            <a:ext cx="76327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450850" algn="l"/>
              </a:tabLst>
              <a:defRPr sz="3200">
                <a:solidFill>
                  <a:schemeClr val="tx2"/>
                </a:solidFill>
                <a:latin typeface="Arial" charset="0"/>
              </a:defRPr>
            </a:lvl1pPr>
            <a:lvl2pPr marL="742950" indent="-285750" eaLnBrk="0" hangingPunct="0">
              <a:spcBef>
                <a:spcPct val="20000"/>
              </a:spcBef>
              <a:buChar char="–"/>
              <a:tabLst>
                <a:tab pos="450850" algn="l"/>
              </a:tabLst>
              <a:defRPr sz="2800">
                <a:solidFill>
                  <a:schemeClr val="tx2"/>
                </a:solidFill>
                <a:latin typeface="Arial" charset="0"/>
              </a:defRPr>
            </a:lvl2pPr>
            <a:lvl3pPr marL="1143000" indent="-228600" eaLnBrk="0" hangingPunct="0">
              <a:spcBef>
                <a:spcPct val="20000"/>
              </a:spcBef>
              <a:buChar char="•"/>
              <a:tabLst>
                <a:tab pos="450850" algn="l"/>
              </a:tabLst>
              <a:defRPr sz="2400">
                <a:solidFill>
                  <a:schemeClr val="tx2"/>
                </a:solidFill>
                <a:latin typeface="Arial" charset="0"/>
              </a:defRPr>
            </a:lvl3pPr>
            <a:lvl4pPr marL="1600200" indent="-228600" eaLnBrk="0" hangingPunct="0">
              <a:spcBef>
                <a:spcPct val="20000"/>
              </a:spcBef>
              <a:buChar char="–"/>
              <a:tabLst>
                <a:tab pos="450850" algn="l"/>
              </a:tabLst>
              <a:defRPr sz="2000">
                <a:solidFill>
                  <a:schemeClr val="tx2"/>
                </a:solidFill>
                <a:latin typeface="Arial" charset="0"/>
              </a:defRPr>
            </a:lvl4pPr>
            <a:lvl5pPr marL="2057400" indent="-228600" eaLnBrk="0" hangingPunct="0">
              <a:spcBef>
                <a:spcPct val="20000"/>
              </a:spcBef>
              <a:buChar char="»"/>
              <a:tabLst>
                <a:tab pos="450850" algn="l"/>
              </a:tabLst>
              <a:defRPr sz="2000">
                <a:solidFill>
                  <a:schemeClr val="tx2"/>
                </a:solidFill>
                <a:latin typeface="Arial" charset="0"/>
              </a:defRPr>
            </a:lvl5pPr>
            <a:lvl6pPr marL="2514600" indent="-228600" eaLnBrk="0" fontAlgn="base" hangingPunct="0">
              <a:spcBef>
                <a:spcPct val="20000"/>
              </a:spcBef>
              <a:spcAft>
                <a:spcPct val="0"/>
              </a:spcAft>
              <a:buChar char="»"/>
              <a:tabLst>
                <a:tab pos="450850" algn="l"/>
              </a:tabLst>
              <a:defRPr sz="2000">
                <a:solidFill>
                  <a:schemeClr val="tx2"/>
                </a:solidFill>
                <a:latin typeface="Arial" charset="0"/>
              </a:defRPr>
            </a:lvl6pPr>
            <a:lvl7pPr marL="2971800" indent="-228600" eaLnBrk="0" fontAlgn="base" hangingPunct="0">
              <a:spcBef>
                <a:spcPct val="20000"/>
              </a:spcBef>
              <a:spcAft>
                <a:spcPct val="0"/>
              </a:spcAft>
              <a:buChar char="»"/>
              <a:tabLst>
                <a:tab pos="450850" algn="l"/>
              </a:tabLst>
              <a:defRPr sz="2000">
                <a:solidFill>
                  <a:schemeClr val="tx2"/>
                </a:solidFill>
                <a:latin typeface="Arial" charset="0"/>
              </a:defRPr>
            </a:lvl7pPr>
            <a:lvl8pPr marL="3429000" indent="-228600" eaLnBrk="0" fontAlgn="base" hangingPunct="0">
              <a:spcBef>
                <a:spcPct val="20000"/>
              </a:spcBef>
              <a:spcAft>
                <a:spcPct val="0"/>
              </a:spcAft>
              <a:buChar char="»"/>
              <a:tabLst>
                <a:tab pos="450850" algn="l"/>
              </a:tabLst>
              <a:defRPr sz="2000">
                <a:solidFill>
                  <a:schemeClr val="tx2"/>
                </a:solidFill>
                <a:latin typeface="Arial" charset="0"/>
              </a:defRPr>
            </a:lvl8pPr>
            <a:lvl9pPr marL="3886200" indent="-228600" eaLnBrk="0" fontAlgn="base" hangingPunct="0">
              <a:spcBef>
                <a:spcPct val="20000"/>
              </a:spcBef>
              <a:spcAft>
                <a:spcPct val="0"/>
              </a:spcAft>
              <a:buChar char="»"/>
              <a:tabLst>
                <a:tab pos="450850" algn="l"/>
              </a:tabLst>
              <a:defRPr sz="2000">
                <a:solidFill>
                  <a:schemeClr val="tx2"/>
                </a:solidFill>
                <a:latin typeface="Arial" charset="0"/>
              </a:defRPr>
            </a:lvl9pPr>
          </a:lstStyle>
          <a:p>
            <a:pPr>
              <a:spcBef>
                <a:spcPct val="0"/>
              </a:spcBef>
              <a:buFontTx/>
              <a:buNone/>
            </a:pPr>
            <a:r>
              <a:rPr lang="en-GB" altLang="en-US" sz="2400">
                <a:ea typeface="Times New Roman" pitchFamily="18" charset="0"/>
                <a:cs typeface="Arial" charset="0"/>
              </a:rPr>
              <a:t>The posts in scope of this phase of the proposed service review are: </a:t>
            </a:r>
          </a:p>
        </p:txBody>
      </p:sp>
      <p:sp>
        <p:nvSpPr>
          <p:cNvPr id="5" name="Rectangle 4"/>
          <p:cNvSpPr/>
          <p:nvPr/>
        </p:nvSpPr>
        <p:spPr>
          <a:xfrm>
            <a:off x="528638" y="4076700"/>
            <a:ext cx="7850187" cy="646113"/>
          </a:xfrm>
          <a:prstGeom prst="rect">
            <a:avLst/>
          </a:prstGeom>
        </p:spPr>
        <p:txBody>
          <a:bodyPr>
            <a:spAutoFit/>
          </a:bodyPr>
          <a:lstStyle/>
          <a:p>
            <a:pPr>
              <a:defRPr/>
            </a:pPr>
            <a:r>
              <a:rPr lang="en-GB" dirty="0">
                <a:solidFill>
                  <a:schemeClr val="tx2">
                    <a:lumMod val="95000"/>
                    <a:lumOff val="5000"/>
                  </a:schemeClr>
                </a:solidFill>
              </a:rPr>
              <a:t>* 135 tutors have taught since September 2016.  </a:t>
            </a:r>
          </a:p>
          <a:p>
            <a:pPr>
              <a:defRPr/>
            </a:pPr>
            <a:endParaRPr lang="en-GB" dirty="0">
              <a:solidFill>
                <a:schemeClr val="tx2">
                  <a:lumMod val="95000"/>
                  <a:lumOff val="5000"/>
                </a:schemeClr>
              </a:solidFill>
            </a:endParaRPr>
          </a:p>
        </p:txBody>
      </p:sp>
      <p:pic>
        <p:nvPicPr>
          <p:cNvPr id="23557" name="Picture 8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80975" y="1700213"/>
            <a:ext cx="9134475" cy="2305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549275"/>
            <a:ext cx="7772400" cy="1143000"/>
          </a:xfrm>
        </p:spPr>
        <p:txBody>
          <a:bodyPr/>
          <a:lstStyle/>
          <a:p>
            <a:r>
              <a:rPr lang="en-GB" altLang="en-US" smtClean="0"/>
              <a:t>Number remaining in scope at the end of consultation</a:t>
            </a:r>
          </a:p>
        </p:txBody>
      </p:sp>
      <p:grpSp>
        <p:nvGrpSpPr>
          <p:cNvPr id="24579" name="Group 6"/>
          <p:cNvGrpSpPr>
            <a:grpSpLocks noChangeAspect="1"/>
          </p:cNvGrpSpPr>
          <p:nvPr/>
        </p:nvGrpSpPr>
        <p:grpSpPr bwMode="auto">
          <a:xfrm>
            <a:off x="-9525" y="2276475"/>
            <a:ext cx="8728075" cy="2222500"/>
            <a:chOff x="-6" y="1434"/>
            <a:chExt cx="5498" cy="1400"/>
          </a:xfrm>
        </p:grpSpPr>
        <p:sp>
          <p:nvSpPr>
            <p:cNvPr id="24580" name="AutoShape 5"/>
            <p:cNvSpPr>
              <a:spLocks noChangeAspect="1" noChangeArrowheads="1" noTextEdit="1"/>
            </p:cNvSpPr>
            <p:nvPr/>
          </p:nvSpPr>
          <p:spPr bwMode="auto">
            <a:xfrm>
              <a:off x="82" y="1434"/>
              <a:ext cx="5410"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81" name="Rectangle 7"/>
            <p:cNvSpPr>
              <a:spLocks noChangeArrowheads="1"/>
            </p:cNvSpPr>
            <p:nvPr/>
          </p:nvSpPr>
          <p:spPr bwMode="auto">
            <a:xfrm>
              <a:off x="386" y="1441"/>
              <a:ext cx="2215" cy="30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82" name="Rectangle 8"/>
            <p:cNvSpPr>
              <a:spLocks noChangeArrowheads="1"/>
            </p:cNvSpPr>
            <p:nvPr/>
          </p:nvSpPr>
          <p:spPr bwMode="auto">
            <a:xfrm>
              <a:off x="443" y="1441"/>
              <a:ext cx="2101" cy="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83" name="Rectangle 9"/>
            <p:cNvSpPr>
              <a:spLocks noChangeArrowheads="1"/>
            </p:cNvSpPr>
            <p:nvPr/>
          </p:nvSpPr>
          <p:spPr bwMode="auto">
            <a:xfrm>
              <a:off x="443" y="1440"/>
              <a:ext cx="67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Post Title</a:t>
              </a:r>
              <a:endParaRPr lang="en-US" altLang="en-US" sz="1800">
                <a:solidFill>
                  <a:schemeClr val="tx1"/>
                </a:solidFill>
              </a:endParaRPr>
            </a:p>
          </p:txBody>
        </p:sp>
        <p:sp>
          <p:nvSpPr>
            <p:cNvPr id="24584" name="Rectangle 10"/>
            <p:cNvSpPr>
              <a:spLocks noChangeArrowheads="1"/>
            </p:cNvSpPr>
            <p:nvPr/>
          </p:nvSpPr>
          <p:spPr bwMode="auto">
            <a:xfrm>
              <a:off x="1035" y="1440"/>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585" name="Rectangle 11"/>
            <p:cNvSpPr>
              <a:spLocks noChangeArrowheads="1"/>
            </p:cNvSpPr>
            <p:nvPr/>
          </p:nvSpPr>
          <p:spPr bwMode="auto">
            <a:xfrm>
              <a:off x="2606" y="1441"/>
              <a:ext cx="594" cy="30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86" name="Rectangle 12"/>
            <p:cNvSpPr>
              <a:spLocks noChangeArrowheads="1"/>
            </p:cNvSpPr>
            <p:nvPr/>
          </p:nvSpPr>
          <p:spPr bwMode="auto">
            <a:xfrm>
              <a:off x="2663" y="1441"/>
              <a:ext cx="480" cy="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87" name="Rectangle 13"/>
            <p:cNvSpPr>
              <a:spLocks noChangeArrowheads="1"/>
            </p:cNvSpPr>
            <p:nvPr/>
          </p:nvSpPr>
          <p:spPr bwMode="auto">
            <a:xfrm>
              <a:off x="2663" y="1440"/>
              <a:ext cx="39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Post </a:t>
              </a:r>
              <a:endParaRPr lang="en-US" altLang="en-US" sz="1800">
                <a:solidFill>
                  <a:schemeClr val="tx1"/>
                </a:solidFill>
              </a:endParaRPr>
            </a:p>
          </p:txBody>
        </p:sp>
        <p:sp>
          <p:nvSpPr>
            <p:cNvPr id="24588" name="Rectangle 14"/>
            <p:cNvSpPr>
              <a:spLocks noChangeArrowheads="1"/>
            </p:cNvSpPr>
            <p:nvPr/>
          </p:nvSpPr>
          <p:spPr bwMode="auto">
            <a:xfrm>
              <a:off x="2663" y="1591"/>
              <a:ext cx="480" cy="15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89" name="Rectangle 15"/>
            <p:cNvSpPr>
              <a:spLocks noChangeArrowheads="1"/>
            </p:cNvSpPr>
            <p:nvPr/>
          </p:nvSpPr>
          <p:spPr bwMode="auto">
            <a:xfrm>
              <a:off x="2663" y="1590"/>
              <a:ext cx="45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Grade</a:t>
              </a:r>
              <a:endParaRPr lang="en-US" altLang="en-US" sz="1800">
                <a:solidFill>
                  <a:schemeClr val="tx1"/>
                </a:solidFill>
              </a:endParaRPr>
            </a:p>
          </p:txBody>
        </p:sp>
        <p:sp>
          <p:nvSpPr>
            <p:cNvPr id="24590" name="Rectangle 16"/>
            <p:cNvSpPr>
              <a:spLocks noChangeArrowheads="1"/>
            </p:cNvSpPr>
            <p:nvPr/>
          </p:nvSpPr>
          <p:spPr bwMode="auto">
            <a:xfrm>
              <a:off x="3043" y="1590"/>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591" name="Rectangle 17"/>
            <p:cNvSpPr>
              <a:spLocks noChangeArrowheads="1"/>
            </p:cNvSpPr>
            <p:nvPr/>
          </p:nvSpPr>
          <p:spPr bwMode="auto">
            <a:xfrm>
              <a:off x="3205" y="1441"/>
              <a:ext cx="734" cy="30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92" name="Rectangle 18"/>
            <p:cNvSpPr>
              <a:spLocks noChangeArrowheads="1"/>
            </p:cNvSpPr>
            <p:nvPr/>
          </p:nvSpPr>
          <p:spPr bwMode="auto">
            <a:xfrm>
              <a:off x="3262" y="1441"/>
              <a:ext cx="620" cy="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93" name="Rectangle 19"/>
            <p:cNvSpPr>
              <a:spLocks noChangeArrowheads="1"/>
            </p:cNvSpPr>
            <p:nvPr/>
          </p:nvSpPr>
          <p:spPr bwMode="auto">
            <a:xfrm>
              <a:off x="3262" y="144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594" name="Rectangle 20"/>
            <p:cNvSpPr>
              <a:spLocks noChangeArrowheads="1"/>
            </p:cNvSpPr>
            <p:nvPr/>
          </p:nvSpPr>
          <p:spPr bwMode="auto">
            <a:xfrm>
              <a:off x="3262" y="1591"/>
              <a:ext cx="620" cy="15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95" name="Rectangle 21"/>
            <p:cNvSpPr>
              <a:spLocks noChangeArrowheads="1"/>
            </p:cNvSpPr>
            <p:nvPr/>
          </p:nvSpPr>
          <p:spPr bwMode="auto">
            <a:xfrm>
              <a:off x="3262" y="159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596" name="Rectangle 22"/>
            <p:cNvSpPr>
              <a:spLocks noChangeArrowheads="1"/>
            </p:cNvSpPr>
            <p:nvPr/>
          </p:nvSpPr>
          <p:spPr bwMode="auto">
            <a:xfrm>
              <a:off x="3782" y="1590"/>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597" name="Rectangle 23"/>
            <p:cNvSpPr>
              <a:spLocks noChangeArrowheads="1"/>
            </p:cNvSpPr>
            <p:nvPr/>
          </p:nvSpPr>
          <p:spPr bwMode="auto">
            <a:xfrm>
              <a:off x="3944" y="1441"/>
              <a:ext cx="954" cy="30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98" name="Rectangle 24"/>
            <p:cNvSpPr>
              <a:spLocks noChangeArrowheads="1"/>
            </p:cNvSpPr>
            <p:nvPr/>
          </p:nvSpPr>
          <p:spPr bwMode="auto">
            <a:xfrm>
              <a:off x="4000" y="1441"/>
              <a:ext cx="842" cy="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599" name="Rectangle 25"/>
            <p:cNvSpPr>
              <a:spLocks noChangeArrowheads="1"/>
            </p:cNvSpPr>
            <p:nvPr/>
          </p:nvSpPr>
          <p:spPr bwMode="auto">
            <a:xfrm>
              <a:off x="4000" y="1440"/>
              <a:ext cx="76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Headcount</a:t>
              </a:r>
              <a:endParaRPr lang="en-US" altLang="en-US" sz="1800">
                <a:solidFill>
                  <a:schemeClr val="tx1"/>
                </a:solidFill>
              </a:endParaRPr>
            </a:p>
          </p:txBody>
        </p:sp>
        <p:sp>
          <p:nvSpPr>
            <p:cNvPr id="24600" name="Rectangle 26"/>
            <p:cNvSpPr>
              <a:spLocks noChangeArrowheads="1"/>
            </p:cNvSpPr>
            <p:nvPr/>
          </p:nvSpPr>
          <p:spPr bwMode="auto">
            <a:xfrm>
              <a:off x="4681" y="1440"/>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01" name="Rectangle 27"/>
            <p:cNvSpPr>
              <a:spLocks noChangeArrowheads="1"/>
            </p:cNvSpPr>
            <p:nvPr/>
          </p:nvSpPr>
          <p:spPr bwMode="auto">
            <a:xfrm>
              <a:off x="4904" y="1441"/>
              <a:ext cx="532" cy="30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2" name="Rectangle 28"/>
            <p:cNvSpPr>
              <a:spLocks noChangeArrowheads="1"/>
            </p:cNvSpPr>
            <p:nvPr/>
          </p:nvSpPr>
          <p:spPr bwMode="auto">
            <a:xfrm>
              <a:off x="4960" y="1441"/>
              <a:ext cx="419" cy="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3" name="Rectangle 29"/>
            <p:cNvSpPr>
              <a:spLocks noChangeArrowheads="1"/>
            </p:cNvSpPr>
            <p:nvPr/>
          </p:nvSpPr>
          <p:spPr bwMode="auto">
            <a:xfrm>
              <a:off x="4960" y="144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04" name="Rectangle 30"/>
            <p:cNvSpPr>
              <a:spLocks noChangeArrowheads="1"/>
            </p:cNvSpPr>
            <p:nvPr/>
          </p:nvSpPr>
          <p:spPr bwMode="auto">
            <a:xfrm>
              <a:off x="5209" y="1440"/>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05" name="Rectangle 31"/>
            <p:cNvSpPr>
              <a:spLocks noChangeArrowheads="1"/>
            </p:cNvSpPr>
            <p:nvPr/>
          </p:nvSpPr>
          <p:spPr bwMode="auto">
            <a:xfrm>
              <a:off x="380"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6" name="Rectangle 32"/>
            <p:cNvSpPr>
              <a:spLocks noChangeArrowheads="1"/>
            </p:cNvSpPr>
            <p:nvPr/>
          </p:nvSpPr>
          <p:spPr bwMode="auto">
            <a:xfrm>
              <a:off x="380"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7" name="Rectangle 33"/>
            <p:cNvSpPr>
              <a:spLocks noChangeArrowheads="1"/>
            </p:cNvSpPr>
            <p:nvPr/>
          </p:nvSpPr>
          <p:spPr bwMode="auto">
            <a:xfrm>
              <a:off x="385" y="1434"/>
              <a:ext cx="22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8" name="Rectangle 34"/>
            <p:cNvSpPr>
              <a:spLocks noChangeArrowheads="1"/>
            </p:cNvSpPr>
            <p:nvPr/>
          </p:nvSpPr>
          <p:spPr bwMode="auto">
            <a:xfrm>
              <a:off x="2601"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09" name="Rectangle 35"/>
            <p:cNvSpPr>
              <a:spLocks noChangeArrowheads="1"/>
            </p:cNvSpPr>
            <p:nvPr/>
          </p:nvSpPr>
          <p:spPr bwMode="auto">
            <a:xfrm>
              <a:off x="2606" y="1434"/>
              <a:ext cx="5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0" name="Rectangle 36"/>
            <p:cNvSpPr>
              <a:spLocks noChangeArrowheads="1"/>
            </p:cNvSpPr>
            <p:nvPr/>
          </p:nvSpPr>
          <p:spPr bwMode="auto">
            <a:xfrm>
              <a:off x="3200"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1" name="Rectangle 37"/>
            <p:cNvSpPr>
              <a:spLocks noChangeArrowheads="1"/>
            </p:cNvSpPr>
            <p:nvPr/>
          </p:nvSpPr>
          <p:spPr bwMode="auto">
            <a:xfrm>
              <a:off x="3205" y="1434"/>
              <a:ext cx="7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2" name="Rectangle 38"/>
            <p:cNvSpPr>
              <a:spLocks noChangeArrowheads="1"/>
            </p:cNvSpPr>
            <p:nvPr/>
          </p:nvSpPr>
          <p:spPr bwMode="auto">
            <a:xfrm>
              <a:off x="3939"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3" name="Rectangle 39"/>
            <p:cNvSpPr>
              <a:spLocks noChangeArrowheads="1"/>
            </p:cNvSpPr>
            <p:nvPr/>
          </p:nvSpPr>
          <p:spPr bwMode="auto">
            <a:xfrm>
              <a:off x="3944" y="1434"/>
              <a:ext cx="95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4" name="Rectangle 40"/>
            <p:cNvSpPr>
              <a:spLocks noChangeArrowheads="1"/>
            </p:cNvSpPr>
            <p:nvPr/>
          </p:nvSpPr>
          <p:spPr bwMode="auto">
            <a:xfrm>
              <a:off x="4897"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5" name="Rectangle 41"/>
            <p:cNvSpPr>
              <a:spLocks noChangeArrowheads="1"/>
            </p:cNvSpPr>
            <p:nvPr/>
          </p:nvSpPr>
          <p:spPr bwMode="auto">
            <a:xfrm>
              <a:off x="4902" y="1434"/>
              <a:ext cx="5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6" name="Rectangle 42"/>
            <p:cNvSpPr>
              <a:spLocks noChangeArrowheads="1"/>
            </p:cNvSpPr>
            <p:nvPr/>
          </p:nvSpPr>
          <p:spPr bwMode="auto">
            <a:xfrm>
              <a:off x="5436"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7" name="Rectangle 43"/>
            <p:cNvSpPr>
              <a:spLocks noChangeArrowheads="1"/>
            </p:cNvSpPr>
            <p:nvPr/>
          </p:nvSpPr>
          <p:spPr bwMode="auto">
            <a:xfrm>
              <a:off x="5436" y="1434"/>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8" name="Rectangle 44"/>
            <p:cNvSpPr>
              <a:spLocks noChangeArrowheads="1"/>
            </p:cNvSpPr>
            <p:nvPr/>
          </p:nvSpPr>
          <p:spPr bwMode="auto">
            <a:xfrm>
              <a:off x="380"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19" name="Rectangle 45"/>
            <p:cNvSpPr>
              <a:spLocks noChangeArrowheads="1"/>
            </p:cNvSpPr>
            <p:nvPr/>
          </p:nvSpPr>
          <p:spPr bwMode="auto">
            <a:xfrm>
              <a:off x="2601"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20" name="Rectangle 46"/>
            <p:cNvSpPr>
              <a:spLocks noChangeArrowheads="1"/>
            </p:cNvSpPr>
            <p:nvPr/>
          </p:nvSpPr>
          <p:spPr bwMode="auto">
            <a:xfrm>
              <a:off x="3200"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21" name="Rectangle 47"/>
            <p:cNvSpPr>
              <a:spLocks noChangeArrowheads="1"/>
            </p:cNvSpPr>
            <p:nvPr/>
          </p:nvSpPr>
          <p:spPr bwMode="auto">
            <a:xfrm>
              <a:off x="3939"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22" name="Rectangle 48"/>
            <p:cNvSpPr>
              <a:spLocks noChangeArrowheads="1"/>
            </p:cNvSpPr>
            <p:nvPr/>
          </p:nvSpPr>
          <p:spPr bwMode="auto">
            <a:xfrm>
              <a:off x="4897"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23" name="Rectangle 49"/>
            <p:cNvSpPr>
              <a:spLocks noChangeArrowheads="1"/>
            </p:cNvSpPr>
            <p:nvPr/>
          </p:nvSpPr>
          <p:spPr bwMode="auto">
            <a:xfrm>
              <a:off x="5436" y="1439"/>
              <a:ext cx="5" cy="3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24" name="Rectangle 50"/>
            <p:cNvSpPr>
              <a:spLocks noChangeArrowheads="1"/>
            </p:cNvSpPr>
            <p:nvPr/>
          </p:nvSpPr>
          <p:spPr bwMode="auto">
            <a:xfrm>
              <a:off x="443" y="1752"/>
              <a:ext cx="139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Advanced Practitioner</a:t>
              </a:r>
              <a:endParaRPr lang="en-US" altLang="en-US" sz="1800">
                <a:solidFill>
                  <a:schemeClr val="tx1"/>
                </a:solidFill>
              </a:endParaRPr>
            </a:p>
          </p:txBody>
        </p:sp>
        <p:sp>
          <p:nvSpPr>
            <p:cNvPr id="24625" name="Rectangle 51"/>
            <p:cNvSpPr>
              <a:spLocks noChangeArrowheads="1"/>
            </p:cNvSpPr>
            <p:nvPr/>
          </p:nvSpPr>
          <p:spPr bwMode="auto">
            <a:xfrm>
              <a:off x="1731" y="1752"/>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26" name="Rectangle 52"/>
            <p:cNvSpPr>
              <a:spLocks noChangeArrowheads="1"/>
            </p:cNvSpPr>
            <p:nvPr/>
          </p:nvSpPr>
          <p:spPr bwMode="auto">
            <a:xfrm>
              <a:off x="2663" y="1752"/>
              <a:ext cx="2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10</a:t>
              </a:r>
              <a:endParaRPr lang="en-US" altLang="en-US" sz="1800">
                <a:solidFill>
                  <a:schemeClr val="tx1"/>
                </a:solidFill>
              </a:endParaRPr>
            </a:p>
          </p:txBody>
        </p:sp>
        <p:sp>
          <p:nvSpPr>
            <p:cNvPr id="24627" name="Rectangle 53"/>
            <p:cNvSpPr>
              <a:spLocks noChangeArrowheads="1"/>
            </p:cNvSpPr>
            <p:nvPr/>
          </p:nvSpPr>
          <p:spPr bwMode="auto">
            <a:xfrm>
              <a:off x="2809" y="1752"/>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28" name="Rectangle 54"/>
            <p:cNvSpPr>
              <a:spLocks noChangeArrowheads="1"/>
            </p:cNvSpPr>
            <p:nvPr/>
          </p:nvSpPr>
          <p:spPr bwMode="auto">
            <a:xfrm>
              <a:off x="3262" y="175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29" name="Rectangle 55"/>
            <p:cNvSpPr>
              <a:spLocks noChangeArrowheads="1"/>
            </p:cNvSpPr>
            <p:nvPr/>
          </p:nvSpPr>
          <p:spPr bwMode="auto">
            <a:xfrm>
              <a:off x="3335" y="1752"/>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30" name="Rectangle 56"/>
            <p:cNvSpPr>
              <a:spLocks noChangeArrowheads="1"/>
            </p:cNvSpPr>
            <p:nvPr/>
          </p:nvSpPr>
          <p:spPr bwMode="auto">
            <a:xfrm>
              <a:off x="4000" y="1752"/>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6</a:t>
              </a:r>
              <a:endParaRPr lang="en-US" altLang="en-US" sz="1800">
                <a:solidFill>
                  <a:schemeClr val="tx1"/>
                </a:solidFill>
              </a:endParaRPr>
            </a:p>
          </p:txBody>
        </p:sp>
        <p:sp>
          <p:nvSpPr>
            <p:cNvPr id="24631" name="Rectangle 57"/>
            <p:cNvSpPr>
              <a:spLocks noChangeArrowheads="1"/>
            </p:cNvSpPr>
            <p:nvPr/>
          </p:nvSpPr>
          <p:spPr bwMode="auto">
            <a:xfrm>
              <a:off x="4074" y="1752"/>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32" name="Rectangle 59"/>
            <p:cNvSpPr>
              <a:spLocks noChangeArrowheads="1"/>
            </p:cNvSpPr>
            <p:nvPr/>
          </p:nvSpPr>
          <p:spPr bwMode="auto">
            <a:xfrm>
              <a:off x="5034" y="1752"/>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33" name="Rectangle 60"/>
            <p:cNvSpPr>
              <a:spLocks noChangeArrowheads="1"/>
            </p:cNvSpPr>
            <p:nvPr/>
          </p:nvSpPr>
          <p:spPr bwMode="auto">
            <a:xfrm>
              <a:off x="380"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4" name="Rectangle 61"/>
            <p:cNvSpPr>
              <a:spLocks noChangeArrowheads="1"/>
            </p:cNvSpPr>
            <p:nvPr/>
          </p:nvSpPr>
          <p:spPr bwMode="auto">
            <a:xfrm>
              <a:off x="385" y="1742"/>
              <a:ext cx="22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5" name="Rectangle 62"/>
            <p:cNvSpPr>
              <a:spLocks noChangeArrowheads="1"/>
            </p:cNvSpPr>
            <p:nvPr/>
          </p:nvSpPr>
          <p:spPr bwMode="auto">
            <a:xfrm>
              <a:off x="2601"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6" name="Rectangle 63"/>
            <p:cNvSpPr>
              <a:spLocks noChangeArrowheads="1"/>
            </p:cNvSpPr>
            <p:nvPr/>
          </p:nvSpPr>
          <p:spPr bwMode="auto">
            <a:xfrm>
              <a:off x="2606" y="1742"/>
              <a:ext cx="5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7" name="Rectangle 64"/>
            <p:cNvSpPr>
              <a:spLocks noChangeArrowheads="1"/>
            </p:cNvSpPr>
            <p:nvPr/>
          </p:nvSpPr>
          <p:spPr bwMode="auto">
            <a:xfrm>
              <a:off x="3200"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8" name="Rectangle 65"/>
            <p:cNvSpPr>
              <a:spLocks noChangeArrowheads="1"/>
            </p:cNvSpPr>
            <p:nvPr/>
          </p:nvSpPr>
          <p:spPr bwMode="auto">
            <a:xfrm>
              <a:off x="3205" y="1742"/>
              <a:ext cx="7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39" name="Rectangle 66"/>
            <p:cNvSpPr>
              <a:spLocks noChangeArrowheads="1"/>
            </p:cNvSpPr>
            <p:nvPr/>
          </p:nvSpPr>
          <p:spPr bwMode="auto">
            <a:xfrm>
              <a:off x="3939"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0" name="Rectangle 67"/>
            <p:cNvSpPr>
              <a:spLocks noChangeArrowheads="1"/>
            </p:cNvSpPr>
            <p:nvPr/>
          </p:nvSpPr>
          <p:spPr bwMode="auto">
            <a:xfrm>
              <a:off x="3944" y="1742"/>
              <a:ext cx="95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1" name="Rectangle 68"/>
            <p:cNvSpPr>
              <a:spLocks noChangeArrowheads="1"/>
            </p:cNvSpPr>
            <p:nvPr/>
          </p:nvSpPr>
          <p:spPr bwMode="auto">
            <a:xfrm>
              <a:off x="4897"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2" name="Rectangle 69"/>
            <p:cNvSpPr>
              <a:spLocks noChangeArrowheads="1"/>
            </p:cNvSpPr>
            <p:nvPr/>
          </p:nvSpPr>
          <p:spPr bwMode="auto">
            <a:xfrm>
              <a:off x="4902" y="1742"/>
              <a:ext cx="5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3" name="Rectangle 70"/>
            <p:cNvSpPr>
              <a:spLocks noChangeArrowheads="1"/>
            </p:cNvSpPr>
            <p:nvPr/>
          </p:nvSpPr>
          <p:spPr bwMode="auto">
            <a:xfrm>
              <a:off x="5436" y="174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4" name="Rectangle 71"/>
            <p:cNvSpPr>
              <a:spLocks noChangeArrowheads="1"/>
            </p:cNvSpPr>
            <p:nvPr/>
          </p:nvSpPr>
          <p:spPr bwMode="auto">
            <a:xfrm>
              <a:off x="380"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5" name="Rectangle 72"/>
            <p:cNvSpPr>
              <a:spLocks noChangeArrowheads="1"/>
            </p:cNvSpPr>
            <p:nvPr/>
          </p:nvSpPr>
          <p:spPr bwMode="auto">
            <a:xfrm>
              <a:off x="2601"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6" name="Rectangle 73"/>
            <p:cNvSpPr>
              <a:spLocks noChangeArrowheads="1"/>
            </p:cNvSpPr>
            <p:nvPr/>
          </p:nvSpPr>
          <p:spPr bwMode="auto">
            <a:xfrm>
              <a:off x="3200"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7" name="Rectangle 74"/>
            <p:cNvSpPr>
              <a:spLocks noChangeArrowheads="1"/>
            </p:cNvSpPr>
            <p:nvPr/>
          </p:nvSpPr>
          <p:spPr bwMode="auto">
            <a:xfrm>
              <a:off x="3939"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8" name="Rectangle 75"/>
            <p:cNvSpPr>
              <a:spLocks noChangeArrowheads="1"/>
            </p:cNvSpPr>
            <p:nvPr/>
          </p:nvSpPr>
          <p:spPr bwMode="auto">
            <a:xfrm>
              <a:off x="4897"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49" name="Rectangle 76"/>
            <p:cNvSpPr>
              <a:spLocks noChangeArrowheads="1"/>
            </p:cNvSpPr>
            <p:nvPr/>
          </p:nvSpPr>
          <p:spPr bwMode="auto">
            <a:xfrm>
              <a:off x="5436" y="1747"/>
              <a:ext cx="5"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50" name="Rectangle 77"/>
            <p:cNvSpPr>
              <a:spLocks noChangeArrowheads="1"/>
            </p:cNvSpPr>
            <p:nvPr/>
          </p:nvSpPr>
          <p:spPr bwMode="auto">
            <a:xfrm>
              <a:off x="443" y="1970"/>
              <a:ext cx="136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Adult Education tutor </a:t>
              </a:r>
              <a:endParaRPr lang="en-US" altLang="en-US" sz="1800">
                <a:solidFill>
                  <a:schemeClr val="tx1"/>
                </a:solidFill>
              </a:endParaRPr>
            </a:p>
          </p:txBody>
        </p:sp>
        <p:sp>
          <p:nvSpPr>
            <p:cNvPr id="24651" name="Rectangle 78"/>
            <p:cNvSpPr>
              <a:spLocks noChangeArrowheads="1"/>
            </p:cNvSpPr>
            <p:nvPr/>
          </p:nvSpPr>
          <p:spPr bwMode="auto">
            <a:xfrm>
              <a:off x="1702" y="1970"/>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52" name="Rectangle 79"/>
            <p:cNvSpPr>
              <a:spLocks noChangeArrowheads="1"/>
            </p:cNvSpPr>
            <p:nvPr/>
          </p:nvSpPr>
          <p:spPr bwMode="auto">
            <a:xfrm>
              <a:off x="2663" y="1970"/>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8</a:t>
              </a:r>
              <a:endParaRPr lang="en-US" altLang="en-US" sz="1800">
                <a:solidFill>
                  <a:schemeClr val="tx1"/>
                </a:solidFill>
              </a:endParaRPr>
            </a:p>
          </p:txBody>
        </p:sp>
        <p:sp>
          <p:nvSpPr>
            <p:cNvPr id="24653" name="Rectangle 80"/>
            <p:cNvSpPr>
              <a:spLocks noChangeArrowheads="1"/>
            </p:cNvSpPr>
            <p:nvPr/>
          </p:nvSpPr>
          <p:spPr bwMode="auto">
            <a:xfrm>
              <a:off x="2736" y="1970"/>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54" name="Rectangle 81"/>
            <p:cNvSpPr>
              <a:spLocks noChangeArrowheads="1"/>
            </p:cNvSpPr>
            <p:nvPr/>
          </p:nvSpPr>
          <p:spPr bwMode="auto">
            <a:xfrm>
              <a:off x="3262" y="19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55" name="Rectangle 82"/>
            <p:cNvSpPr>
              <a:spLocks noChangeArrowheads="1"/>
            </p:cNvSpPr>
            <p:nvPr/>
          </p:nvSpPr>
          <p:spPr bwMode="auto">
            <a:xfrm>
              <a:off x="3482" y="1970"/>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56" name="Rectangle 83"/>
            <p:cNvSpPr>
              <a:spLocks noChangeArrowheads="1"/>
            </p:cNvSpPr>
            <p:nvPr/>
          </p:nvSpPr>
          <p:spPr bwMode="auto">
            <a:xfrm>
              <a:off x="4000" y="197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121</a:t>
              </a:r>
              <a:endParaRPr lang="en-US" altLang="en-US" sz="1800">
                <a:solidFill>
                  <a:schemeClr val="tx1"/>
                </a:solidFill>
              </a:endParaRPr>
            </a:p>
          </p:txBody>
        </p:sp>
        <p:sp>
          <p:nvSpPr>
            <p:cNvPr id="24657" name="Rectangle 85"/>
            <p:cNvSpPr>
              <a:spLocks noChangeArrowheads="1"/>
            </p:cNvSpPr>
            <p:nvPr/>
          </p:nvSpPr>
          <p:spPr bwMode="auto">
            <a:xfrm>
              <a:off x="4272" y="1970"/>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58" name="Rectangle 86"/>
            <p:cNvSpPr>
              <a:spLocks noChangeArrowheads="1"/>
            </p:cNvSpPr>
            <p:nvPr/>
          </p:nvSpPr>
          <p:spPr bwMode="auto">
            <a:xfrm>
              <a:off x="4960" y="19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59" name="Rectangle 87"/>
            <p:cNvSpPr>
              <a:spLocks noChangeArrowheads="1"/>
            </p:cNvSpPr>
            <p:nvPr/>
          </p:nvSpPr>
          <p:spPr bwMode="auto">
            <a:xfrm>
              <a:off x="4960" y="212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60" name="Rectangle 88"/>
            <p:cNvSpPr>
              <a:spLocks noChangeArrowheads="1"/>
            </p:cNvSpPr>
            <p:nvPr/>
          </p:nvSpPr>
          <p:spPr bwMode="auto">
            <a:xfrm>
              <a:off x="4960" y="22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61" name="Rectangle 89"/>
            <p:cNvSpPr>
              <a:spLocks noChangeArrowheads="1"/>
            </p:cNvSpPr>
            <p:nvPr/>
          </p:nvSpPr>
          <p:spPr bwMode="auto">
            <a:xfrm>
              <a:off x="5289" y="2273"/>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rPr>
                <a:t> </a:t>
              </a:r>
              <a:endParaRPr lang="en-US" altLang="en-US" sz="1800">
                <a:solidFill>
                  <a:schemeClr val="tx1"/>
                </a:solidFill>
              </a:endParaRPr>
            </a:p>
          </p:txBody>
        </p:sp>
        <p:sp>
          <p:nvSpPr>
            <p:cNvPr id="24662" name="Rectangle 90"/>
            <p:cNvSpPr>
              <a:spLocks noChangeArrowheads="1"/>
            </p:cNvSpPr>
            <p:nvPr/>
          </p:nvSpPr>
          <p:spPr bwMode="auto">
            <a:xfrm>
              <a:off x="380"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3" name="Rectangle 91"/>
            <p:cNvSpPr>
              <a:spLocks noChangeArrowheads="1"/>
            </p:cNvSpPr>
            <p:nvPr/>
          </p:nvSpPr>
          <p:spPr bwMode="auto">
            <a:xfrm>
              <a:off x="385" y="1962"/>
              <a:ext cx="22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4" name="Rectangle 92"/>
            <p:cNvSpPr>
              <a:spLocks noChangeArrowheads="1"/>
            </p:cNvSpPr>
            <p:nvPr/>
          </p:nvSpPr>
          <p:spPr bwMode="auto">
            <a:xfrm>
              <a:off x="2601"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5" name="Rectangle 93"/>
            <p:cNvSpPr>
              <a:spLocks noChangeArrowheads="1"/>
            </p:cNvSpPr>
            <p:nvPr/>
          </p:nvSpPr>
          <p:spPr bwMode="auto">
            <a:xfrm>
              <a:off x="2606" y="1962"/>
              <a:ext cx="5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6" name="Rectangle 94"/>
            <p:cNvSpPr>
              <a:spLocks noChangeArrowheads="1"/>
            </p:cNvSpPr>
            <p:nvPr/>
          </p:nvSpPr>
          <p:spPr bwMode="auto">
            <a:xfrm>
              <a:off x="3200"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7" name="Rectangle 95"/>
            <p:cNvSpPr>
              <a:spLocks noChangeArrowheads="1"/>
            </p:cNvSpPr>
            <p:nvPr/>
          </p:nvSpPr>
          <p:spPr bwMode="auto">
            <a:xfrm>
              <a:off x="3205" y="1962"/>
              <a:ext cx="7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8" name="Rectangle 96"/>
            <p:cNvSpPr>
              <a:spLocks noChangeArrowheads="1"/>
            </p:cNvSpPr>
            <p:nvPr/>
          </p:nvSpPr>
          <p:spPr bwMode="auto">
            <a:xfrm>
              <a:off x="3939"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69" name="Rectangle 97"/>
            <p:cNvSpPr>
              <a:spLocks noChangeArrowheads="1"/>
            </p:cNvSpPr>
            <p:nvPr/>
          </p:nvSpPr>
          <p:spPr bwMode="auto">
            <a:xfrm>
              <a:off x="3944" y="1962"/>
              <a:ext cx="95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0" name="Rectangle 98"/>
            <p:cNvSpPr>
              <a:spLocks noChangeArrowheads="1"/>
            </p:cNvSpPr>
            <p:nvPr/>
          </p:nvSpPr>
          <p:spPr bwMode="auto">
            <a:xfrm>
              <a:off x="4897"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1" name="Rectangle 99"/>
            <p:cNvSpPr>
              <a:spLocks noChangeArrowheads="1"/>
            </p:cNvSpPr>
            <p:nvPr/>
          </p:nvSpPr>
          <p:spPr bwMode="auto">
            <a:xfrm>
              <a:off x="4902" y="1962"/>
              <a:ext cx="53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2" name="Rectangle 100"/>
            <p:cNvSpPr>
              <a:spLocks noChangeArrowheads="1"/>
            </p:cNvSpPr>
            <p:nvPr/>
          </p:nvSpPr>
          <p:spPr bwMode="auto">
            <a:xfrm>
              <a:off x="5436" y="196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3" name="Rectangle 101"/>
            <p:cNvSpPr>
              <a:spLocks noChangeArrowheads="1"/>
            </p:cNvSpPr>
            <p:nvPr/>
          </p:nvSpPr>
          <p:spPr bwMode="auto">
            <a:xfrm>
              <a:off x="380"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4" name="Rectangle 102"/>
            <p:cNvSpPr>
              <a:spLocks noChangeArrowheads="1"/>
            </p:cNvSpPr>
            <p:nvPr/>
          </p:nvSpPr>
          <p:spPr bwMode="auto">
            <a:xfrm>
              <a:off x="2601"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5" name="Rectangle 103"/>
            <p:cNvSpPr>
              <a:spLocks noChangeArrowheads="1"/>
            </p:cNvSpPr>
            <p:nvPr/>
          </p:nvSpPr>
          <p:spPr bwMode="auto">
            <a:xfrm>
              <a:off x="3200"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6" name="Rectangle 104"/>
            <p:cNvSpPr>
              <a:spLocks noChangeArrowheads="1"/>
            </p:cNvSpPr>
            <p:nvPr/>
          </p:nvSpPr>
          <p:spPr bwMode="auto">
            <a:xfrm>
              <a:off x="3939"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7" name="Rectangle 105"/>
            <p:cNvSpPr>
              <a:spLocks noChangeArrowheads="1"/>
            </p:cNvSpPr>
            <p:nvPr/>
          </p:nvSpPr>
          <p:spPr bwMode="auto">
            <a:xfrm>
              <a:off x="4897"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8" name="Rectangle 106"/>
            <p:cNvSpPr>
              <a:spLocks noChangeArrowheads="1"/>
            </p:cNvSpPr>
            <p:nvPr/>
          </p:nvSpPr>
          <p:spPr bwMode="auto">
            <a:xfrm>
              <a:off x="5436" y="1967"/>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79" name="Rectangle 107"/>
            <p:cNvSpPr>
              <a:spLocks noChangeArrowheads="1"/>
            </p:cNvSpPr>
            <p:nvPr/>
          </p:nvSpPr>
          <p:spPr bwMode="auto">
            <a:xfrm>
              <a:off x="443" y="2426"/>
              <a:ext cx="39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Total</a:t>
              </a:r>
              <a:endParaRPr lang="en-US" altLang="en-US" sz="1800">
                <a:solidFill>
                  <a:schemeClr val="tx1"/>
                </a:solidFill>
              </a:endParaRPr>
            </a:p>
          </p:txBody>
        </p:sp>
        <p:sp>
          <p:nvSpPr>
            <p:cNvPr id="24680" name="Rectangle 108"/>
            <p:cNvSpPr>
              <a:spLocks noChangeArrowheads="1"/>
            </p:cNvSpPr>
            <p:nvPr/>
          </p:nvSpPr>
          <p:spPr bwMode="auto">
            <a:xfrm>
              <a:off x="758" y="2426"/>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81" name="Rectangle 109"/>
            <p:cNvSpPr>
              <a:spLocks noChangeArrowheads="1"/>
            </p:cNvSpPr>
            <p:nvPr/>
          </p:nvSpPr>
          <p:spPr bwMode="auto">
            <a:xfrm>
              <a:off x="2663" y="2428"/>
              <a:ext cx="9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i="1">
                  <a:solidFill>
                    <a:srgbClr val="000000"/>
                  </a:solidFill>
                </a:rPr>
                <a:t> </a:t>
              </a:r>
              <a:endParaRPr lang="en-US" altLang="en-US" sz="1800">
                <a:solidFill>
                  <a:schemeClr val="tx1"/>
                </a:solidFill>
              </a:endParaRPr>
            </a:p>
          </p:txBody>
        </p:sp>
        <p:sp>
          <p:nvSpPr>
            <p:cNvPr id="24682" name="Rectangle 110"/>
            <p:cNvSpPr>
              <a:spLocks noChangeArrowheads="1"/>
            </p:cNvSpPr>
            <p:nvPr/>
          </p:nvSpPr>
          <p:spPr bwMode="auto">
            <a:xfrm>
              <a:off x="3262" y="24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683" name="Rectangle 111"/>
            <p:cNvSpPr>
              <a:spLocks noChangeArrowheads="1"/>
            </p:cNvSpPr>
            <p:nvPr/>
          </p:nvSpPr>
          <p:spPr bwMode="auto">
            <a:xfrm>
              <a:off x="3482" y="2426"/>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84" name="Rectangle 112"/>
            <p:cNvSpPr>
              <a:spLocks noChangeArrowheads="1"/>
            </p:cNvSpPr>
            <p:nvPr/>
          </p:nvSpPr>
          <p:spPr bwMode="auto">
            <a:xfrm>
              <a:off x="4000" y="2426"/>
              <a:ext cx="58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127	</a:t>
              </a:r>
              <a:endParaRPr lang="en-US" altLang="en-US" sz="1800">
                <a:solidFill>
                  <a:schemeClr val="tx1"/>
                </a:solidFill>
              </a:endParaRPr>
            </a:p>
          </p:txBody>
        </p:sp>
        <p:sp>
          <p:nvSpPr>
            <p:cNvPr id="24685" name="Rectangle 113"/>
            <p:cNvSpPr>
              <a:spLocks noChangeArrowheads="1"/>
            </p:cNvSpPr>
            <p:nvPr/>
          </p:nvSpPr>
          <p:spPr bwMode="auto">
            <a:xfrm>
              <a:off x="4220" y="2426"/>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86" name="Rectangle 114"/>
            <p:cNvSpPr>
              <a:spLocks noChangeArrowheads="1"/>
            </p:cNvSpPr>
            <p:nvPr/>
          </p:nvSpPr>
          <p:spPr bwMode="auto">
            <a:xfrm>
              <a:off x="4960" y="2426"/>
              <a:ext cx="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b="1">
                  <a:solidFill>
                    <a:srgbClr val="000000"/>
                  </a:solidFill>
                </a:rPr>
                <a:t> </a:t>
              </a:r>
              <a:endParaRPr lang="en-US" altLang="en-US" sz="1800">
                <a:solidFill>
                  <a:schemeClr val="tx1"/>
                </a:solidFill>
              </a:endParaRPr>
            </a:p>
          </p:txBody>
        </p:sp>
        <p:sp>
          <p:nvSpPr>
            <p:cNvPr id="24687" name="Rectangle 115"/>
            <p:cNvSpPr>
              <a:spLocks noChangeArrowheads="1"/>
            </p:cNvSpPr>
            <p:nvPr/>
          </p:nvSpPr>
          <p:spPr bwMode="auto">
            <a:xfrm>
              <a:off x="380"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88" name="Rectangle 116"/>
            <p:cNvSpPr>
              <a:spLocks noChangeArrowheads="1"/>
            </p:cNvSpPr>
            <p:nvPr/>
          </p:nvSpPr>
          <p:spPr bwMode="auto">
            <a:xfrm>
              <a:off x="385" y="2421"/>
              <a:ext cx="22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89" name="Rectangle 117"/>
            <p:cNvSpPr>
              <a:spLocks noChangeArrowheads="1"/>
            </p:cNvSpPr>
            <p:nvPr/>
          </p:nvSpPr>
          <p:spPr bwMode="auto">
            <a:xfrm>
              <a:off x="2601"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0" name="Rectangle 118"/>
            <p:cNvSpPr>
              <a:spLocks noChangeArrowheads="1"/>
            </p:cNvSpPr>
            <p:nvPr/>
          </p:nvSpPr>
          <p:spPr bwMode="auto">
            <a:xfrm>
              <a:off x="2606" y="2421"/>
              <a:ext cx="59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1" name="Rectangle 119"/>
            <p:cNvSpPr>
              <a:spLocks noChangeArrowheads="1"/>
            </p:cNvSpPr>
            <p:nvPr/>
          </p:nvSpPr>
          <p:spPr bwMode="auto">
            <a:xfrm>
              <a:off x="3200"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2" name="Rectangle 120"/>
            <p:cNvSpPr>
              <a:spLocks noChangeArrowheads="1"/>
            </p:cNvSpPr>
            <p:nvPr/>
          </p:nvSpPr>
          <p:spPr bwMode="auto">
            <a:xfrm>
              <a:off x="3205" y="2421"/>
              <a:ext cx="73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3" name="Rectangle 121"/>
            <p:cNvSpPr>
              <a:spLocks noChangeArrowheads="1"/>
            </p:cNvSpPr>
            <p:nvPr/>
          </p:nvSpPr>
          <p:spPr bwMode="auto">
            <a:xfrm>
              <a:off x="3939"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4" name="Rectangle 122"/>
            <p:cNvSpPr>
              <a:spLocks noChangeArrowheads="1"/>
            </p:cNvSpPr>
            <p:nvPr/>
          </p:nvSpPr>
          <p:spPr bwMode="auto">
            <a:xfrm>
              <a:off x="3944" y="2421"/>
              <a:ext cx="95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5" name="Rectangle 123"/>
            <p:cNvSpPr>
              <a:spLocks noChangeArrowheads="1"/>
            </p:cNvSpPr>
            <p:nvPr/>
          </p:nvSpPr>
          <p:spPr bwMode="auto">
            <a:xfrm>
              <a:off x="4897"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6" name="Rectangle 124"/>
            <p:cNvSpPr>
              <a:spLocks noChangeArrowheads="1"/>
            </p:cNvSpPr>
            <p:nvPr/>
          </p:nvSpPr>
          <p:spPr bwMode="auto">
            <a:xfrm>
              <a:off x="4902" y="2421"/>
              <a:ext cx="53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7" name="Rectangle 125"/>
            <p:cNvSpPr>
              <a:spLocks noChangeArrowheads="1"/>
            </p:cNvSpPr>
            <p:nvPr/>
          </p:nvSpPr>
          <p:spPr bwMode="auto">
            <a:xfrm>
              <a:off x="5436" y="242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8" name="Rectangle 126"/>
            <p:cNvSpPr>
              <a:spLocks noChangeArrowheads="1"/>
            </p:cNvSpPr>
            <p:nvPr/>
          </p:nvSpPr>
          <p:spPr bwMode="auto">
            <a:xfrm>
              <a:off x="380"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699" name="Rectangle 127"/>
            <p:cNvSpPr>
              <a:spLocks noChangeArrowheads="1"/>
            </p:cNvSpPr>
            <p:nvPr/>
          </p:nvSpPr>
          <p:spPr bwMode="auto">
            <a:xfrm>
              <a:off x="380"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0" name="Rectangle 128"/>
            <p:cNvSpPr>
              <a:spLocks noChangeArrowheads="1"/>
            </p:cNvSpPr>
            <p:nvPr/>
          </p:nvSpPr>
          <p:spPr bwMode="auto">
            <a:xfrm>
              <a:off x="380"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1" name="Rectangle 129"/>
            <p:cNvSpPr>
              <a:spLocks noChangeArrowheads="1"/>
            </p:cNvSpPr>
            <p:nvPr/>
          </p:nvSpPr>
          <p:spPr bwMode="auto">
            <a:xfrm>
              <a:off x="385" y="2641"/>
              <a:ext cx="22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2" name="Rectangle 130"/>
            <p:cNvSpPr>
              <a:spLocks noChangeArrowheads="1"/>
            </p:cNvSpPr>
            <p:nvPr/>
          </p:nvSpPr>
          <p:spPr bwMode="auto">
            <a:xfrm>
              <a:off x="2601"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3" name="Rectangle 131"/>
            <p:cNvSpPr>
              <a:spLocks noChangeArrowheads="1"/>
            </p:cNvSpPr>
            <p:nvPr/>
          </p:nvSpPr>
          <p:spPr bwMode="auto">
            <a:xfrm>
              <a:off x="2601"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4" name="Rectangle 132"/>
            <p:cNvSpPr>
              <a:spLocks noChangeArrowheads="1"/>
            </p:cNvSpPr>
            <p:nvPr/>
          </p:nvSpPr>
          <p:spPr bwMode="auto">
            <a:xfrm>
              <a:off x="2606" y="2641"/>
              <a:ext cx="59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5" name="Rectangle 133"/>
            <p:cNvSpPr>
              <a:spLocks noChangeArrowheads="1"/>
            </p:cNvSpPr>
            <p:nvPr/>
          </p:nvSpPr>
          <p:spPr bwMode="auto">
            <a:xfrm>
              <a:off x="3200"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6" name="Rectangle 134"/>
            <p:cNvSpPr>
              <a:spLocks noChangeArrowheads="1"/>
            </p:cNvSpPr>
            <p:nvPr/>
          </p:nvSpPr>
          <p:spPr bwMode="auto">
            <a:xfrm>
              <a:off x="3200"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7" name="Rectangle 135"/>
            <p:cNvSpPr>
              <a:spLocks noChangeArrowheads="1"/>
            </p:cNvSpPr>
            <p:nvPr/>
          </p:nvSpPr>
          <p:spPr bwMode="auto">
            <a:xfrm>
              <a:off x="3205" y="2641"/>
              <a:ext cx="73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8" name="Rectangle 136"/>
            <p:cNvSpPr>
              <a:spLocks noChangeArrowheads="1"/>
            </p:cNvSpPr>
            <p:nvPr/>
          </p:nvSpPr>
          <p:spPr bwMode="auto">
            <a:xfrm>
              <a:off x="3939"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09" name="Rectangle 137"/>
            <p:cNvSpPr>
              <a:spLocks noChangeArrowheads="1"/>
            </p:cNvSpPr>
            <p:nvPr/>
          </p:nvSpPr>
          <p:spPr bwMode="auto">
            <a:xfrm>
              <a:off x="3939"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0" name="Rectangle 138"/>
            <p:cNvSpPr>
              <a:spLocks noChangeArrowheads="1"/>
            </p:cNvSpPr>
            <p:nvPr/>
          </p:nvSpPr>
          <p:spPr bwMode="auto">
            <a:xfrm>
              <a:off x="3944" y="2641"/>
              <a:ext cx="95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1" name="Rectangle 139"/>
            <p:cNvSpPr>
              <a:spLocks noChangeArrowheads="1"/>
            </p:cNvSpPr>
            <p:nvPr/>
          </p:nvSpPr>
          <p:spPr bwMode="auto">
            <a:xfrm>
              <a:off x="4897"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2" name="Rectangle 140"/>
            <p:cNvSpPr>
              <a:spLocks noChangeArrowheads="1"/>
            </p:cNvSpPr>
            <p:nvPr/>
          </p:nvSpPr>
          <p:spPr bwMode="auto">
            <a:xfrm>
              <a:off x="4897"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3" name="Rectangle 141"/>
            <p:cNvSpPr>
              <a:spLocks noChangeArrowheads="1"/>
            </p:cNvSpPr>
            <p:nvPr/>
          </p:nvSpPr>
          <p:spPr bwMode="auto">
            <a:xfrm>
              <a:off x="4902" y="2641"/>
              <a:ext cx="53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4" name="Rectangle 142"/>
            <p:cNvSpPr>
              <a:spLocks noChangeArrowheads="1"/>
            </p:cNvSpPr>
            <p:nvPr/>
          </p:nvSpPr>
          <p:spPr bwMode="auto">
            <a:xfrm>
              <a:off x="5436" y="2427"/>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5" name="Rectangle 143"/>
            <p:cNvSpPr>
              <a:spLocks noChangeArrowheads="1"/>
            </p:cNvSpPr>
            <p:nvPr/>
          </p:nvSpPr>
          <p:spPr bwMode="auto">
            <a:xfrm>
              <a:off x="5436"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6" name="Rectangle 144"/>
            <p:cNvSpPr>
              <a:spLocks noChangeArrowheads="1"/>
            </p:cNvSpPr>
            <p:nvPr/>
          </p:nvSpPr>
          <p:spPr bwMode="auto">
            <a:xfrm>
              <a:off x="5436" y="2641"/>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4717" name="Rectangle 145"/>
            <p:cNvSpPr>
              <a:spLocks noChangeArrowheads="1"/>
            </p:cNvSpPr>
            <p:nvPr/>
          </p:nvSpPr>
          <p:spPr bwMode="auto">
            <a:xfrm>
              <a:off x="-6" y="2647"/>
              <a:ext cx="8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US" altLang="en-US" sz="1700">
                  <a:solidFill>
                    <a:srgbClr val="000000"/>
                  </a:solidFill>
                  <a:latin typeface="Times New Roman" pitchFamily="18" charset="0"/>
                </a:rPr>
                <a:t> </a:t>
              </a:r>
              <a:endParaRPr lang="en-US" altLang="en-US" sz="1800">
                <a:solidFill>
                  <a:schemeClr val="tx1"/>
                </a:solidFill>
              </a:endParaRPr>
            </a:p>
          </p:txBody>
        </p:sp>
      </p:gr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4213" y="44450"/>
            <a:ext cx="7772400" cy="515938"/>
          </a:xfrm>
        </p:spPr>
        <p:txBody>
          <a:bodyPr/>
          <a:lstStyle/>
          <a:p>
            <a:r>
              <a:rPr lang="en-GB" altLang="en-US" sz="3200" smtClean="0"/>
              <a:t>Assimilation </a:t>
            </a:r>
          </a:p>
        </p:txBody>
      </p:sp>
      <p:sp>
        <p:nvSpPr>
          <p:cNvPr id="27651" name="Content Placeholder 2"/>
          <p:cNvSpPr>
            <a:spLocks noGrp="1"/>
          </p:cNvSpPr>
          <p:nvPr>
            <p:ph idx="1"/>
          </p:nvPr>
        </p:nvSpPr>
        <p:spPr>
          <a:xfrm>
            <a:off x="-36513" y="549275"/>
            <a:ext cx="9109076" cy="4559300"/>
          </a:xfrm>
        </p:spPr>
        <p:txBody>
          <a:bodyPr/>
          <a:lstStyle/>
          <a:p>
            <a:pPr>
              <a:defRPr/>
            </a:pPr>
            <a:r>
              <a:rPr lang="en-GB" altLang="en-US" sz="1600" dirty="0" smtClean="0"/>
              <a:t>Assimilation process will compare old and new roles to determine where assimilation appointments can be made </a:t>
            </a:r>
          </a:p>
          <a:p>
            <a:pPr marL="0" indent="0">
              <a:buFontTx/>
              <a:buNone/>
              <a:defRPr/>
            </a:pPr>
            <a:endParaRPr lang="en-GB" altLang="en-US" sz="600" dirty="0" smtClean="0"/>
          </a:p>
          <a:p>
            <a:pPr>
              <a:defRPr/>
            </a:pPr>
            <a:r>
              <a:rPr lang="en-GB" altLang="en-US" sz="1600" b="1" dirty="0" smtClean="0"/>
              <a:t>Direct Assimilation </a:t>
            </a:r>
          </a:p>
          <a:p>
            <a:pPr marL="0" indent="0">
              <a:buFontTx/>
              <a:buNone/>
              <a:defRPr/>
            </a:pPr>
            <a:r>
              <a:rPr lang="en-GB" altLang="en-US" sz="1600" dirty="0" smtClean="0"/>
              <a:t>	- the job grade/ scale/ range is the same </a:t>
            </a:r>
            <a:r>
              <a:rPr lang="en-GB" altLang="en-US" sz="1600" b="1" u="sng" dirty="0" smtClean="0"/>
              <a:t>and</a:t>
            </a:r>
          </a:p>
          <a:p>
            <a:pPr marL="0" indent="0">
              <a:buFontTx/>
              <a:buNone/>
              <a:defRPr/>
            </a:pPr>
            <a:r>
              <a:rPr lang="en-GB" altLang="en-US" sz="1600" dirty="0"/>
              <a:t>	</a:t>
            </a:r>
            <a:r>
              <a:rPr lang="en-GB" altLang="en-US" sz="1600" dirty="0" smtClean="0"/>
              <a:t>- must be a 75% or more match (substantially similar) overall against assimilation criteria</a:t>
            </a:r>
          </a:p>
          <a:p>
            <a:pPr marL="0" indent="0">
              <a:buFontTx/>
              <a:buNone/>
              <a:defRPr/>
            </a:pPr>
            <a:endParaRPr lang="en-GB" altLang="en-US" sz="1400" dirty="0" smtClean="0"/>
          </a:p>
          <a:p>
            <a:pPr>
              <a:defRPr/>
            </a:pPr>
            <a:r>
              <a:rPr lang="en-GB" altLang="en-US" sz="1600" b="1" dirty="0" smtClean="0"/>
              <a:t>Assessed Assimilation </a:t>
            </a:r>
          </a:p>
          <a:p>
            <a:pPr marL="0" indent="0">
              <a:buFontTx/>
              <a:buNone/>
              <a:defRPr/>
            </a:pPr>
            <a:r>
              <a:rPr lang="en-GB" altLang="en-US" sz="1600" b="1" dirty="0"/>
              <a:t>	</a:t>
            </a:r>
            <a:r>
              <a:rPr lang="en-GB" altLang="en-US" sz="1600" dirty="0"/>
              <a:t>-</a:t>
            </a:r>
            <a:r>
              <a:rPr lang="en-GB" altLang="en-US" sz="1600" dirty="0" smtClean="0"/>
              <a:t> the job grade is different</a:t>
            </a:r>
          </a:p>
          <a:p>
            <a:pPr marL="0" indent="0">
              <a:buFontTx/>
              <a:buNone/>
              <a:defRPr/>
            </a:pPr>
            <a:r>
              <a:rPr lang="en-GB" altLang="en-US" sz="1600" dirty="0"/>
              <a:t>	</a:t>
            </a:r>
            <a:r>
              <a:rPr lang="en-GB" altLang="en-US" sz="1600" dirty="0" smtClean="0"/>
              <a:t>- a further assessment process is required to ensure the job holder has the necessary 	   skills, knowledge and competences to fulfil the requirements of the post </a:t>
            </a:r>
          </a:p>
          <a:p>
            <a:pPr marL="0" indent="0">
              <a:buFontTx/>
              <a:buNone/>
              <a:defRPr/>
            </a:pPr>
            <a:r>
              <a:rPr lang="en-GB" altLang="en-US" sz="1600" dirty="0"/>
              <a:t>	</a:t>
            </a:r>
            <a:r>
              <a:rPr lang="en-GB" altLang="en-US" sz="1600" dirty="0" smtClean="0"/>
              <a:t>- it is the responsibility of the employee to identify and objectively evidence that a new 	  post is substantially similar (75%), which must be verified by two managers (Service 	  Manager and Service Assistant Director)</a:t>
            </a:r>
            <a:endParaRPr lang="en-GB" altLang="en-US" sz="1600" dirty="0"/>
          </a:p>
          <a:p>
            <a:pPr>
              <a:defRPr/>
            </a:pPr>
            <a:endParaRPr lang="en-GB" altLang="en-US" sz="900" dirty="0" smtClean="0"/>
          </a:p>
          <a:p>
            <a:pPr>
              <a:defRPr/>
            </a:pPr>
            <a:r>
              <a:rPr lang="en-GB" altLang="en-US" sz="1600" b="1" dirty="0" smtClean="0"/>
              <a:t>Competitive Selection</a:t>
            </a:r>
          </a:p>
          <a:p>
            <a:pPr marL="0" indent="0">
              <a:buFontTx/>
              <a:buNone/>
              <a:defRPr/>
            </a:pPr>
            <a:r>
              <a:rPr lang="en-GB" altLang="en-US" sz="1600" dirty="0"/>
              <a:t>	</a:t>
            </a:r>
            <a:r>
              <a:rPr lang="en-GB" altLang="en-US" sz="1600" dirty="0" smtClean="0"/>
              <a:t>- Following </a:t>
            </a:r>
            <a:r>
              <a:rPr lang="en-GB" altLang="en-US" sz="1600" dirty="0"/>
              <a:t>direct </a:t>
            </a:r>
            <a:r>
              <a:rPr lang="en-GB" altLang="en-US" sz="1600" dirty="0" smtClean="0"/>
              <a:t>and </a:t>
            </a:r>
            <a:r>
              <a:rPr lang="en-GB" altLang="en-US" sz="1600" dirty="0"/>
              <a:t>assessed assimilation, </a:t>
            </a:r>
            <a:r>
              <a:rPr lang="en-GB" altLang="en-US" sz="1600" b="1" dirty="0"/>
              <a:t>where it is identified that there </a:t>
            </a:r>
            <a:r>
              <a:rPr lang="en-GB" altLang="en-US" sz="1600" b="1" dirty="0" smtClean="0"/>
              <a:t>are more 	  people </a:t>
            </a:r>
            <a:r>
              <a:rPr lang="en-GB" altLang="en-US" sz="1600" b="1" dirty="0"/>
              <a:t>than posts, </a:t>
            </a:r>
            <a:r>
              <a:rPr lang="en-GB" altLang="en-US" sz="1600" dirty="0"/>
              <a:t>a competitive </a:t>
            </a:r>
            <a:r>
              <a:rPr lang="en-GB" altLang="en-US" sz="1600" dirty="0" smtClean="0"/>
              <a:t>selection process </a:t>
            </a:r>
            <a:r>
              <a:rPr lang="en-GB" altLang="en-US" sz="1600" dirty="0"/>
              <a:t>will </a:t>
            </a:r>
            <a:r>
              <a:rPr lang="en-GB" altLang="en-US" sz="1600" dirty="0" smtClean="0"/>
              <a:t>be necessary.</a:t>
            </a:r>
            <a:endParaRPr lang="en-GB" altLang="en-US" sz="1600" dirty="0"/>
          </a:p>
          <a:p>
            <a:pPr marL="0" indent="0">
              <a:buFontTx/>
              <a:buNone/>
              <a:defRPr/>
            </a:pPr>
            <a:endParaRPr lang="en-GB" altLang="en-US" sz="1050" dirty="0" smtClean="0"/>
          </a:p>
          <a:p>
            <a:pPr marL="0" indent="0">
              <a:buFontTx/>
              <a:buNone/>
              <a:defRPr/>
            </a:pPr>
            <a:endParaRPr lang="en-GB" altLang="en-US" dirty="0" smtClean="0"/>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1188" y="44450"/>
            <a:ext cx="7772400" cy="576263"/>
          </a:xfrm>
        </p:spPr>
        <p:txBody>
          <a:bodyPr/>
          <a:lstStyle/>
          <a:p>
            <a:r>
              <a:rPr lang="en-GB" altLang="en-US" sz="3200" smtClean="0"/>
              <a:t>At Risk &amp; Vacancy Preference</a:t>
            </a:r>
          </a:p>
        </p:txBody>
      </p:sp>
      <p:sp>
        <p:nvSpPr>
          <p:cNvPr id="3" name="Rectangle 2"/>
          <p:cNvSpPr/>
          <p:nvPr/>
        </p:nvSpPr>
        <p:spPr>
          <a:xfrm>
            <a:off x="250825" y="706438"/>
            <a:ext cx="8569325" cy="4532312"/>
          </a:xfrm>
          <a:prstGeom prst="rect">
            <a:avLst/>
          </a:prstGeom>
        </p:spPr>
        <p:txBody>
          <a:bodyPr>
            <a:spAutoFit/>
          </a:bodyPr>
          <a:lstStyle/>
          <a:p>
            <a:pPr>
              <a:defRPr/>
            </a:pPr>
            <a:endParaRPr lang="en-GB" altLang="en-US" sz="1050" dirty="0">
              <a:solidFill>
                <a:srgbClr val="000000"/>
              </a:solidFill>
            </a:endParaRPr>
          </a:p>
          <a:p>
            <a:pPr>
              <a:defRPr/>
            </a:pPr>
            <a:r>
              <a:rPr lang="en-GB" altLang="en-US" sz="1600" b="1" dirty="0">
                <a:solidFill>
                  <a:srgbClr val="000000"/>
                </a:solidFill>
              </a:rPr>
              <a:t>At Risk</a:t>
            </a:r>
          </a:p>
          <a:p>
            <a:pPr marL="285750" indent="-285750">
              <a:buFont typeface="Arial" panose="020B0604020202020204" pitchFamily="34" charset="0"/>
              <a:buChar char="•"/>
              <a:defRPr/>
            </a:pPr>
            <a:r>
              <a:rPr lang="en-GB" altLang="en-US" sz="1600" dirty="0">
                <a:solidFill>
                  <a:srgbClr val="000000"/>
                </a:solidFill>
              </a:rPr>
              <a:t>Employees not assimilated to posts confirmed as ‘at risk’ of redundancy and are able to apply for vacant posts through the vacancy preference process </a:t>
            </a:r>
          </a:p>
          <a:p>
            <a:pPr>
              <a:defRPr/>
            </a:pPr>
            <a:endParaRPr lang="en-GB" altLang="en-US" sz="1600" dirty="0">
              <a:solidFill>
                <a:srgbClr val="000000"/>
              </a:solidFill>
            </a:endParaRPr>
          </a:p>
          <a:p>
            <a:pPr>
              <a:defRPr/>
            </a:pPr>
            <a:endParaRPr lang="en-GB" altLang="en-US" sz="1600" dirty="0">
              <a:solidFill>
                <a:srgbClr val="000000"/>
              </a:solidFill>
            </a:endParaRPr>
          </a:p>
          <a:p>
            <a:pPr>
              <a:defRPr/>
            </a:pPr>
            <a:r>
              <a:rPr lang="en-GB" altLang="en-US" sz="1600" b="1" dirty="0">
                <a:solidFill>
                  <a:srgbClr val="000000"/>
                </a:solidFill>
              </a:rPr>
              <a:t>Vacancy Preference Process (VPP)</a:t>
            </a:r>
          </a:p>
          <a:p>
            <a:pPr marL="342900" indent="-342900">
              <a:buFont typeface="Arial" panose="020B0604020202020204" pitchFamily="34" charset="0"/>
              <a:buChar char="•"/>
              <a:defRPr/>
            </a:pPr>
            <a:r>
              <a:rPr lang="en-GB" altLang="en-US" sz="1600" dirty="0">
                <a:solidFill>
                  <a:schemeClr val="tx2"/>
                </a:solidFill>
              </a:rPr>
              <a:t>Ability to apply for up to 3 vacant posts at any grade</a:t>
            </a:r>
          </a:p>
          <a:p>
            <a:pPr marL="342900" indent="-342900">
              <a:buFont typeface="Arial" panose="020B0604020202020204" pitchFamily="34" charset="0"/>
              <a:buChar char="•"/>
              <a:defRPr/>
            </a:pPr>
            <a:r>
              <a:rPr lang="en-GB" altLang="en-US" sz="1600" dirty="0">
                <a:solidFill>
                  <a:schemeClr val="tx2"/>
                </a:solidFill>
              </a:rPr>
              <a:t>1 interview where possible      </a:t>
            </a:r>
          </a:p>
          <a:p>
            <a:pPr>
              <a:defRPr/>
            </a:pPr>
            <a:endParaRPr lang="en-GB" altLang="en-US" sz="1600" dirty="0">
              <a:solidFill>
                <a:srgbClr val="000000"/>
              </a:solidFill>
            </a:endParaRPr>
          </a:p>
          <a:p>
            <a:pPr>
              <a:defRPr/>
            </a:pPr>
            <a:endParaRPr lang="en-GB" altLang="en-US" sz="1600" dirty="0">
              <a:solidFill>
                <a:srgbClr val="000000"/>
              </a:solidFill>
            </a:endParaRPr>
          </a:p>
          <a:p>
            <a:pPr marL="285750" indent="-285750">
              <a:buFont typeface="Arial" panose="020B0604020202020204" pitchFamily="34" charset="0"/>
              <a:buChar char="•"/>
              <a:defRPr/>
            </a:pPr>
            <a:r>
              <a:rPr lang="en-GB" altLang="en-US" sz="1600" dirty="0">
                <a:solidFill>
                  <a:srgbClr val="000000"/>
                </a:solidFill>
              </a:rPr>
              <a:t>All employees in scope will receive a personalised letter confirming the outcome of the process:</a:t>
            </a:r>
          </a:p>
          <a:p>
            <a:pPr lvl="1">
              <a:buFont typeface="Wingdings" pitchFamily="2" charset="2"/>
              <a:buChar char="Ø"/>
              <a:defRPr/>
            </a:pPr>
            <a:r>
              <a:rPr lang="en-GB" altLang="en-US" sz="1600" dirty="0">
                <a:solidFill>
                  <a:srgbClr val="000000"/>
                </a:solidFill>
              </a:rPr>
              <a:t>VR outcome </a:t>
            </a:r>
          </a:p>
          <a:p>
            <a:pPr lvl="1">
              <a:buFont typeface="Wingdings" pitchFamily="2" charset="2"/>
              <a:buChar char="Ø"/>
              <a:defRPr/>
            </a:pPr>
            <a:r>
              <a:rPr lang="en-GB" altLang="en-US" sz="1600" dirty="0">
                <a:solidFill>
                  <a:srgbClr val="000000"/>
                </a:solidFill>
              </a:rPr>
              <a:t>Confirmation of assimilation</a:t>
            </a:r>
          </a:p>
          <a:p>
            <a:pPr lvl="1">
              <a:buFont typeface="Wingdings" pitchFamily="2" charset="2"/>
              <a:buChar char="Ø"/>
              <a:defRPr/>
            </a:pPr>
            <a:r>
              <a:rPr lang="en-GB" altLang="en-US" sz="1600" dirty="0">
                <a:solidFill>
                  <a:srgbClr val="000000"/>
                </a:solidFill>
              </a:rPr>
              <a:t>Confirmation of VPP  </a:t>
            </a:r>
          </a:p>
          <a:p>
            <a:pPr lvl="1">
              <a:defRPr/>
            </a:pPr>
            <a:endParaRPr lang="en-GB" altLang="en-US" sz="1600" dirty="0">
              <a:solidFill>
                <a:srgbClr val="000000"/>
              </a:solidFill>
            </a:endParaRPr>
          </a:p>
          <a:p>
            <a:pPr marL="285750" indent="-285750">
              <a:buFont typeface="Arial" panose="020B0604020202020204" pitchFamily="34" charset="0"/>
              <a:buChar char="•"/>
              <a:defRPr/>
            </a:pPr>
            <a:r>
              <a:rPr lang="en-GB" altLang="en-US" sz="1600" dirty="0">
                <a:solidFill>
                  <a:srgbClr val="000000"/>
                </a:solidFill>
              </a:rPr>
              <a:t>All letters issued via the Service Centre</a:t>
            </a: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4213" y="0"/>
            <a:ext cx="7772400" cy="1143000"/>
          </a:xfrm>
        </p:spPr>
        <p:txBody>
          <a:bodyPr/>
          <a:lstStyle/>
          <a:p>
            <a:r>
              <a:rPr lang="en-GB" altLang="en-US" smtClean="0"/>
              <a:t>Next Steps</a:t>
            </a:r>
          </a:p>
        </p:txBody>
      </p:sp>
      <p:sp>
        <p:nvSpPr>
          <p:cNvPr id="27651" name="Content Placeholder 2"/>
          <p:cNvSpPr>
            <a:spLocks noGrp="1"/>
          </p:cNvSpPr>
          <p:nvPr>
            <p:ph idx="1"/>
          </p:nvPr>
        </p:nvSpPr>
        <p:spPr>
          <a:xfrm>
            <a:off x="684213" y="1052513"/>
            <a:ext cx="7772400" cy="4176712"/>
          </a:xfrm>
        </p:spPr>
        <p:txBody>
          <a:bodyPr/>
          <a:lstStyle/>
          <a:p>
            <a:pPr>
              <a:defRPr/>
            </a:pPr>
            <a:r>
              <a:rPr lang="en-GB" altLang="en-US" sz="2250" dirty="0" smtClean="0"/>
              <a:t>VR offer letters issued from 1</a:t>
            </a:r>
            <a:r>
              <a:rPr lang="en-GB" altLang="en-US" sz="2250" baseline="30000" dirty="0" smtClean="0"/>
              <a:t>st</a:t>
            </a:r>
            <a:r>
              <a:rPr lang="en-GB" altLang="en-US" sz="2250" dirty="0" smtClean="0"/>
              <a:t> July 2017</a:t>
            </a:r>
          </a:p>
          <a:p>
            <a:pPr>
              <a:defRPr/>
            </a:pPr>
            <a:r>
              <a:rPr lang="en-GB" altLang="en-US" sz="2250" dirty="0" smtClean="0"/>
              <a:t>Direct Assimilation exercise carried out on 26</a:t>
            </a:r>
            <a:r>
              <a:rPr lang="en-GB" altLang="en-US" sz="2250" baseline="30000" dirty="0" smtClean="0"/>
              <a:t>th</a:t>
            </a:r>
            <a:r>
              <a:rPr lang="en-GB" altLang="en-US" sz="2250" dirty="0" smtClean="0"/>
              <a:t> June 2017</a:t>
            </a:r>
          </a:p>
          <a:p>
            <a:pPr>
              <a:defRPr/>
            </a:pPr>
            <a:r>
              <a:rPr lang="en-GB" altLang="en-US" sz="2250" dirty="0" smtClean="0"/>
              <a:t>Assessed assimilation forms to be returned by </a:t>
            </a:r>
            <a:r>
              <a:rPr lang="en-GB" altLang="en-US" sz="2250" b="1" dirty="0" smtClean="0"/>
              <a:t>noon on 30</a:t>
            </a:r>
            <a:r>
              <a:rPr lang="en-GB" altLang="en-US" sz="2250" b="1" baseline="30000" dirty="0" smtClean="0"/>
              <a:t>th</a:t>
            </a:r>
            <a:r>
              <a:rPr lang="en-GB" altLang="en-US" sz="2250" b="1" dirty="0" smtClean="0"/>
              <a:t> June 2017</a:t>
            </a:r>
          </a:p>
          <a:p>
            <a:pPr>
              <a:defRPr/>
            </a:pPr>
            <a:r>
              <a:rPr lang="en-GB" altLang="en-US" sz="2250" dirty="0" smtClean="0"/>
              <a:t>Interviews w/c 3</a:t>
            </a:r>
            <a:r>
              <a:rPr lang="en-GB" altLang="en-US" sz="2250" baseline="30000" dirty="0" smtClean="0"/>
              <a:t>rd,</a:t>
            </a:r>
            <a:r>
              <a:rPr lang="en-GB" altLang="en-US" sz="2250" dirty="0" smtClean="0"/>
              <a:t> 10</a:t>
            </a:r>
            <a:r>
              <a:rPr lang="en-GB" altLang="en-US" sz="2250" baseline="30000" dirty="0" smtClean="0"/>
              <a:t>th </a:t>
            </a:r>
            <a:r>
              <a:rPr lang="en-GB" altLang="en-US" sz="2250" dirty="0" smtClean="0"/>
              <a:t> and 17th July 2017</a:t>
            </a:r>
          </a:p>
          <a:p>
            <a:pPr>
              <a:defRPr/>
            </a:pPr>
            <a:r>
              <a:rPr lang="en-GB" altLang="en-US" sz="2250" dirty="0" smtClean="0"/>
              <a:t>Outcomes from assimilation interviews, including scoring used as a basis for offer of available posts prior to VPP</a:t>
            </a:r>
          </a:p>
          <a:p>
            <a:pPr>
              <a:defRPr/>
            </a:pPr>
            <a:r>
              <a:rPr lang="en-GB" altLang="en-US" sz="2250" dirty="0" smtClean="0"/>
              <a:t>Outcome letters issued from </a:t>
            </a:r>
            <a:r>
              <a:rPr lang="en-GB" altLang="en-US" sz="2250" b="1" dirty="0" smtClean="0">
                <a:solidFill>
                  <a:srgbClr val="FF0000"/>
                </a:solidFill>
              </a:rPr>
              <a:t>24th</a:t>
            </a:r>
            <a:r>
              <a:rPr lang="en-GB" altLang="en-US" sz="2250" dirty="0" smtClean="0"/>
              <a:t> July</a:t>
            </a:r>
          </a:p>
          <a:p>
            <a:pPr>
              <a:defRPr/>
            </a:pPr>
            <a:r>
              <a:rPr lang="en-GB" altLang="en-US" sz="2250" dirty="0" smtClean="0">
                <a:hlinkClick r:id="rId2"/>
              </a:rPr>
              <a:t>clasinfo@cumbria.gov.uk</a:t>
            </a:r>
            <a:r>
              <a:rPr lang="en-GB" altLang="en-US" sz="2250" dirty="0" smtClean="0"/>
              <a:t> email address remains live in case of query</a:t>
            </a: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1188" y="188913"/>
            <a:ext cx="7772400" cy="587375"/>
          </a:xfrm>
        </p:spPr>
        <p:txBody>
          <a:bodyPr/>
          <a:lstStyle/>
          <a:p>
            <a:r>
              <a:rPr lang="en-GB" altLang="en-US" sz="3200" smtClean="0"/>
              <a:t>Proposed Interview Timetable</a:t>
            </a:r>
          </a:p>
        </p:txBody>
      </p:sp>
      <p:sp>
        <p:nvSpPr>
          <p:cNvPr id="19459" name="Content Placeholder 2"/>
          <p:cNvSpPr>
            <a:spLocks noGrp="1"/>
          </p:cNvSpPr>
          <p:nvPr>
            <p:ph idx="1"/>
          </p:nvPr>
        </p:nvSpPr>
        <p:spPr>
          <a:xfrm>
            <a:off x="684213" y="908050"/>
            <a:ext cx="7772400" cy="4537075"/>
          </a:xfrm>
        </p:spPr>
        <p:txBody>
          <a:bodyPr/>
          <a:lstStyle/>
          <a:p>
            <a:pPr marL="0" indent="0">
              <a:buFontTx/>
              <a:buNone/>
              <a:defRPr/>
            </a:pPr>
            <a:r>
              <a:rPr lang="en-GB" sz="2000" b="1" dirty="0" err="1" smtClean="0"/>
              <a:t>Allerdale</a:t>
            </a:r>
            <a:r>
              <a:rPr lang="en-GB" sz="2000" b="1" dirty="0" smtClean="0"/>
              <a:t> and Copeland</a:t>
            </a:r>
          </a:p>
          <a:p>
            <a:pPr>
              <a:defRPr/>
            </a:pPr>
            <a:r>
              <a:rPr lang="en-GB" sz="2000" dirty="0" smtClean="0"/>
              <a:t>5th, 6</a:t>
            </a:r>
            <a:r>
              <a:rPr lang="en-GB" sz="2000" baseline="30000" dirty="0" smtClean="0"/>
              <a:t>th</a:t>
            </a:r>
            <a:r>
              <a:rPr lang="en-GB" sz="2000" dirty="0" smtClean="0"/>
              <a:t> and 19</a:t>
            </a:r>
            <a:r>
              <a:rPr lang="en-GB" sz="2000" baseline="30000" dirty="0" smtClean="0"/>
              <a:t>th</a:t>
            </a:r>
            <a:r>
              <a:rPr lang="en-GB" sz="2000" dirty="0" smtClean="0"/>
              <a:t> July, Workington</a:t>
            </a:r>
            <a:endParaRPr lang="en-GB" sz="2000" dirty="0"/>
          </a:p>
          <a:p>
            <a:pPr marL="0" indent="0">
              <a:buFontTx/>
              <a:buNone/>
              <a:defRPr/>
            </a:pPr>
            <a:endParaRPr lang="en-GB" sz="2000" dirty="0"/>
          </a:p>
          <a:p>
            <a:pPr marL="0" indent="0">
              <a:buFontTx/>
              <a:buNone/>
              <a:defRPr/>
            </a:pPr>
            <a:r>
              <a:rPr lang="en-GB" sz="2000" b="1" dirty="0" smtClean="0"/>
              <a:t>Carlisle and Eden</a:t>
            </a:r>
            <a:endParaRPr lang="en-GB" sz="2000" b="1" dirty="0"/>
          </a:p>
          <a:p>
            <a:pPr>
              <a:defRPr/>
            </a:pPr>
            <a:r>
              <a:rPr lang="en-GB" sz="2000" dirty="0" smtClean="0"/>
              <a:t>7</a:t>
            </a:r>
            <a:r>
              <a:rPr lang="en-GB" sz="2000" baseline="30000" dirty="0" smtClean="0"/>
              <a:t>th </a:t>
            </a:r>
            <a:r>
              <a:rPr lang="en-GB" sz="2000" dirty="0" smtClean="0"/>
              <a:t> and 18th July, </a:t>
            </a:r>
            <a:r>
              <a:rPr lang="en-GB" sz="2000" dirty="0" err="1" smtClean="0"/>
              <a:t>Skirsgill</a:t>
            </a:r>
            <a:endParaRPr lang="en-GB" sz="2000" dirty="0"/>
          </a:p>
          <a:p>
            <a:pPr>
              <a:defRPr/>
            </a:pPr>
            <a:r>
              <a:rPr lang="en-GB" sz="2000" dirty="0"/>
              <a:t>11</a:t>
            </a:r>
            <a:r>
              <a:rPr lang="en-GB" sz="2000" baseline="30000" dirty="0"/>
              <a:t>th</a:t>
            </a:r>
            <a:r>
              <a:rPr lang="en-GB" sz="2000" dirty="0"/>
              <a:t> </a:t>
            </a:r>
            <a:r>
              <a:rPr lang="en-GB" sz="2000" dirty="0" smtClean="0"/>
              <a:t>July, Carlisle</a:t>
            </a:r>
          </a:p>
          <a:p>
            <a:pPr marL="0" indent="0">
              <a:buFontTx/>
              <a:buNone/>
              <a:defRPr/>
            </a:pPr>
            <a:endParaRPr lang="en-GB" sz="2000" dirty="0"/>
          </a:p>
          <a:p>
            <a:pPr marL="0" indent="0">
              <a:buFontTx/>
              <a:buNone/>
              <a:defRPr/>
            </a:pPr>
            <a:r>
              <a:rPr lang="en-GB" sz="2000" b="1" dirty="0" smtClean="0"/>
              <a:t>Barrow and South Lakes</a:t>
            </a:r>
            <a:endParaRPr lang="en-GB" sz="2000" b="1" dirty="0"/>
          </a:p>
          <a:p>
            <a:pPr>
              <a:defRPr/>
            </a:pPr>
            <a:r>
              <a:rPr lang="en-GB" sz="2000" dirty="0"/>
              <a:t>13</a:t>
            </a:r>
            <a:r>
              <a:rPr lang="en-GB" sz="2000" baseline="30000" dirty="0"/>
              <a:t>th</a:t>
            </a:r>
            <a:r>
              <a:rPr lang="en-GB" sz="2000" dirty="0"/>
              <a:t> </a:t>
            </a:r>
            <a:r>
              <a:rPr lang="en-GB" sz="2000" dirty="0" smtClean="0"/>
              <a:t>and 21</a:t>
            </a:r>
            <a:r>
              <a:rPr lang="en-GB" sz="2000" baseline="30000" dirty="0" smtClean="0"/>
              <a:t>st</a:t>
            </a:r>
            <a:r>
              <a:rPr lang="en-GB" sz="2000" dirty="0" smtClean="0"/>
              <a:t> July, Barrow</a:t>
            </a:r>
            <a:endParaRPr lang="en-GB" sz="2000" dirty="0"/>
          </a:p>
          <a:p>
            <a:pPr>
              <a:defRPr/>
            </a:pPr>
            <a:r>
              <a:rPr lang="en-GB" sz="2000" dirty="0"/>
              <a:t>14</a:t>
            </a:r>
            <a:r>
              <a:rPr lang="en-GB" sz="2000" baseline="30000" dirty="0"/>
              <a:t>th</a:t>
            </a:r>
            <a:r>
              <a:rPr lang="en-GB" sz="2000" dirty="0"/>
              <a:t> </a:t>
            </a:r>
            <a:r>
              <a:rPr lang="en-GB" sz="2000" dirty="0" smtClean="0"/>
              <a:t>July and 20</a:t>
            </a:r>
            <a:r>
              <a:rPr lang="en-GB" sz="2000" baseline="30000" dirty="0" smtClean="0"/>
              <a:t>th</a:t>
            </a:r>
            <a:r>
              <a:rPr lang="en-GB" sz="2000" dirty="0" smtClean="0"/>
              <a:t> July, Kendal</a:t>
            </a:r>
            <a:endParaRPr lang="en-GB" sz="2000" dirty="0"/>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1188" y="260350"/>
            <a:ext cx="7772400" cy="1143000"/>
          </a:xfrm>
        </p:spPr>
        <p:txBody>
          <a:bodyPr/>
          <a:lstStyle/>
          <a:p>
            <a:r>
              <a:rPr lang="en-GB" altLang="en-US" smtClean="0"/>
              <a:t>Interview skills training</a:t>
            </a:r>
          </a:p>
        </p:txBody>
      </p:sp>
      <p:sp>
        <p:nvSpPr>
          <p:cNvPr id="29699" name="Content Placeholder 2"/>
          <p:cNvSpPr>
            <a:spLocks noGrp="1"/>
          </p:cNvSpPr>
          <p:nvPr>
            <p:ph idx="1"/>
          </p:nvPr>
        </p:nvSpPr>
        <p:spPr>
          <a:xfrm>
            <a:off x="684213" y="1700213"/>
            <a:ext cx="7772400" cy="3768725"/>
          </a:xfrm>
        </p:spPr>
        <p:txBody>
          <a:bodyPr/>
          <a:lstStyle/>
          <a:p>
            <a:pPr marL="0" indent="0">
              <a:buFontTx/>
              <a:buNone/>
            </a:pPr>
            <a:r>
              <a:rPr lang="en-GB" altLang="en-US" b="1" smtClean="0"/>
              <a:t>9.30 am to 4 pm on</a:t>
            </a:r>
            <a:r>
              <a:rPr lang="en-GB" altLang="en-US" smtClean="0"/>
              <a:t>:</a:t>
            </a:r>
          </a:p>
          <a:p>
            <a:pPr marL="0" indent="0">
              <a:buFontTx/>
              <a:buNone/>
            </a:pPr>
            <a:endParaRPr lang="en-GB" altLang="en-US" smtClean="0"/>
          </a:p>
          <a:p>
            <a:pPr marL="0" indent="0">
              <a:buFontTx/>
              <a:buNone/>
            </a:pPr>
            <a:r>
              <a:rPr lang="en-GB" altLang="en-US" smtClean="0"/>
              <a:t>28</a:t>
            </a:r>
            <a:r>
              <a:rPr lang="en-GB" altLang="en-US" baseline="30000" smtClean="0"/>
              <a:t>th</a:t>
            </a:r>
            <a:r>
              <a:rPr lang="en-GB" altLang="en-US" smtClean="0"/>
              <a:t> June – Workington</a:t>
            </a:r>
          </a:p>
          <a:p>
            <a:pPr marL="0" indent="0">
              <a:buFontTx/>
              <a:buNone/>
            </a:pPr>
            <a:r>
              <a:rPr lang="en-GB" altLang="en-US" smtClean="0"/>
              <a:t>5</a:t>
            </a:r>
            <a:r>
              <a:rPr lang="en-GB" altLang="en-US" baseline="30000" smtClean="0"/>
              <a:t>th</a:t>
            </a:r>
            <a:r>
              <a:rPr lang="en-GB" altLang="en-US" smtClean="0"/>
              <a:t> July – Cumbria House, Carlisle</a:t>
            </a:r>
          </a:p>
          <a:p>
            <a:pPr marL="0" indent="0">
              <a:buFontTx/>
              <a:buNone/>
            </a:pPr>
            <a:r>
              <a:rPr lang="en-GB" altLang="en-US" smtClean="0"/>
              <a:t>6</a:t>
            </a:r>
            <a:r>
              <a:rPr lang="en-GB" altLang="en-US" baseline="30000" smtClean="0"/>
              <a:t>th</a:t>
            </a:r>
            <a:r>
              <a:rPr lang="en-GB" altLang="en-US" smtClean="0"/>
              <a:t> July – Bridge Mills, Kendal</a:t>
            </a:r>
          </a:p>
          <a:p>
            <a:pPr marL="0" indent="0">
              <a:buFontTx/>
              <a:buNone/>
            </a:pPr>
            <a:endParaRPr lang="en-GB" altLang="en-US" smtClean="0"/>
          </a:p>
          <a:p>
            <a:pPr marL="0" indent="0">
              <a:buFontTx/>
              <a:buNone/>
            </a:pPr>
            <a:endParaRPr lang="en-GB" altLang="en-US" smtClean="0"/>
          </a:p>
          <a:p>
            <a:pPr marL="0" indent="0">
              <a:buFontTx/>
              <a:buNone/>
            </a:pPr>
            <a:endParaRPr lang="en-GB" altLang="en-US" smtClean="0"/>
          </a:p>
          <a:p>
            <a:pPr marL="0" indent="0">
              <a:buFontTx/>
              <a:buNone/>
            </a:pPr>
            <a:endParaRPr lang="en-GB" altLang="en-US" smtClean="0"/>
          </a:p>
        </p:txBody>
      </p:sp>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71488" y="-242888"/>
            <a:ext cx="7772400" cy="1143001"/>
          </a:xfrm>
        </p:spPr>
        <p:txBody>
          <a:bodyPr/>
          <a:lstStyle/>
          <a:p>
            <a:r>
              <a:rPr lang="en-GB" altLang="en-US" sz="3200" smtClean="0"/>
              <a:t>Final Outcomes</a:t>
            </a:r>
          </a:p>
        </p:txBody>
      </p:sp>
      <p:sp>
        <p:nvSpPr>
          <p:cNvPr id="31747" name="Content Placeholder 2"/>
          <p:cNvSpPr>
            <a:spLocks noGrp="1"/>
          </p:cNvSpPr>
          <p:nvPr>
            <p:ph idx="1"/>
          </p:nvPr>
        </p:nvSpPr>
        <p:spPr>
          <a:xfrm>
            <a:off x="395288" y="884238"/>
            <a:ext cx="8497887" cy="3697287"/>
          </a:xfrm>
        </p:spPr>
        <p:txBody>
          <a:bodyPr/>
          <a:lstStyle/>
          <a:p>
            <a:pPr>
              <a:defRPr/>
            </a:pPr>
            <a:r>
              <a:rPr lang="en-GB" altLang="en-US" sz="2400" dirty="0" smtClean="0"/>
              <a:t>Outcome letters issued from </a:t>
            </a:r>
            <a:r>
              <a:rPr lang="en-GB" altLang="en-US" sz="2400" b="1" i="1" dirty="0" smtClean="0">
                <a:solidFill>
                  <a:srgbClr val="FF0000"/>
                </a:solidFill>
              </a:rPr>
              <a:t>24</a:t>
            </a:r>
            <a:r>
              <a:rPr lang="en-GB" altLang="en-US" sz="2400" b="1" i="1" baseline="30000" dirty="0" smtClean="0">
                <a:solidFill>
                  <a:srgbClr val="FF0000"/>
                </a:solidFill>
              </a:rPr>
              <a:t>th</a:t>
            </a:r>
            <a:r>
              <a:rPr lang="en-GB" altLang="en-US" sz="2400" b="1" i="1" dirty="0" smtClean="0">
                <a:solidFill>
                  <a:srgbClr val="FF0000"/>
                </a:solidFill>
              </a:rPr>
              <a:t> </a:t>
            </a:r>
            <a:r>
              <a:rPr lang="en-GB" altLang="en-US" sz="2400" i="1" dirty="0" smtClean="0">
                <a:solidFill>
                  <a:schemeClr val="bg2"/>
                </a:solidFill>
              </a:rPr>
              <a:t>July 2017</a:t>
            </a:r>
          </a:p>
          <a:p>
            <a:pPr marL="0" indent="0">
              <a:buFontTx/>
              <a:buNone/>
              <a:defRPr/>
            </a:pPr>
            <a:endParaRPr lang="en-GB" altLang="en-US" sz="2400" dirty="0" smtClean="0"/>
          </a:p>
          <a:p>
            <a:pPr>
              <a:defRPr/>
            </a:pPr>
            <a:r>
              <a:rPr lang="en-GB" altLang="en-US" sz="2400" dirty="0" smtClean="0"/>
              <a:t>Remaining vacancies advertised</a:t>
            </a:r>
          </a:p>
          <a:p>
            <a:pPr marL="0" indent="0">
              <a:buFontTx/>
              <a:buNone/>
              <a:defRPr/>
            </a:pPr>
            <a:endParaRPr lang="en-GB" altLang="en-US" sz="2400" dirty="0" smtClean="0"/>
          </a:p>
          <a:p>
            <a:pPr>
              <a:defRPr/>
            </a:pPr>
            <a:r>
              <a:rPr lang="en-GB" altLang="en-US" sz="2400" dirty="0" smtClean="0"/>
              <a:t>For employees who have not secured a post:</a:t>
            </a:r>
          </a:p>
          <a:p>
            <a:pPr lvl="1">
              <a:buFont typeface="Wingdings" pitchFamily="2" charset="2"/>
              <a:buChar char="Ø"/>
              <a:defRPr/>
            </a:pPr>
            <a:r>
              <a:rPr lang="en-GB" altLang="en-US" sz="2000" dirty="0" smtClean="0"/>
              <a:t>Alternative employment support </a:t>
            </a:r>
          </a:p>
          <a:p>
            <a:pPr lvl="1">
              <a:buFont typeface="Wingdings" pitchFamily="2" charset="2"/>
              <a:buChar char="Ø"/>
              <a:defRPr/>
            </a:pPr>
            <a:r>
              <a:rPr lang="en-GB" altLang="en-US" sz="2000" dirty="0" smtClean="0"/>
              <a:t>Meetings with the Senior Manager &amp; AD to discuss other options</a:t>
            </a:r>
          </a:p>
          <a:p>
            <a:pPr lvl="1">
              <a:buFont typeface="Wingdings" pitchFamily="2" charset="2"/>
              <a:buChar char="Ø"/>
              <a:defRPr/>
            </a:pPr>
            <a:r>
              <a:rPr lang="en-GB" altLang="en-US" sz="2000" dirty="0" smtClean="0"/>
              <a:t>Notice of redundancy issued as a last resort </a:t>
            </a:r>
          </a:p>
          <a:p>
            <a:pPr>
              <a:defRPr/>
            </a:pPr>
            <a:endParaRPr lang="en-GB" altLang="en-US" dirty="0" smtClean="0"/>
          </a:p>
          <a:p>
            <a:pPr marL="0" indent="0">
              <a:buFontTx/>
              <a:buNone/>
              <a:defRPr/>
            </a:pPr>
            <a:endParaRPr lang="en-GB" altLang="en-US" dirty="0" smtClean="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42888"/>
            <a:ext cx="7772400" cy="1143001"/>
          </a:xfrm>
        </p:spPr>
        <p:txBody>
          <a:bodyPr/>
          <a:lstStyle/>
          <a:p>
            <a:r>
              <a:rPr lang="en-GB" altLang="en-US" sz="3200" smtClean="0"/>
              <a:t>Review Objectives </a:t>
            </a:r>
          </a:p>
        </p:txBody>
      </p:sp>
      <p:sp>
        <p:nvSpPr>
          <p:cNvPr id="9219" name="Content Placeholder 2"/>
          <p:cNvSpPr>
            <a:spLocks noGrp="1"/>
          </p:cNvSpPr>
          <p:nvPr>
            <p:ph idx="1"/>
          </p:nvPr>
        </p:nvSpPr>
        <p:spPr>
          <a:xfrm>
            <a:off x="539750" y="739775"/>
            <a:ext cx="7772400" cy="4849813"/>
          </a:xfrm>
        </p:spPr>
        <p:txBody>
          <a:bodyPr/>
          <a:lstStyle/>
          <a:p>
            <a:pPr marL="0" indent="0">
              <a:buFontTx/>
              <a:buNone/>
              <a:defRPr/>
            </a:pPr>
            <a:r>
              <a:rPr lang="en-US" sz="2000" dirty="0" smtClean="0"/>
              <a:t>The </a:t>
            </a:r>
            <a:r>
              <a:rPr lang="en-US" sz="2000" dirty="0"/>
              <a:t>aims of the review are to realign the Community Learning Service to enable the delivery of the OFSTED improvement recommendations, including</a:t>
            </a:r>
            <a:r>
              <a:rPr lang="en-US" sz="2000" dirty="0" smtClean="0"/>
              <a:t>:</a:t>
            </a:r>
          </a:p>
          <a:p>
            <a:pPr marL="0" indent="0">
              <a:buFontTx/>
              <a:buNone/>
              <a:defRPr/>
            </a:pPr>
            <a:endParaRPr lang="en-US" sz="2000" dirty="0"/>
          </a:p>
          <a:p>
            <a:pPr>
              <a:defRPr/>
            </a:pPr>
            <a:r>
              <a:rPr lang="en-US" sz="2000" dirty="0" smtClean="0"/>
              <a:t>Create </a:t>
            </a:r>
            <a:r>
              <a:rPr lang="en-US" sz="2000" dirty="0"/>
              <a:t>a structure which enables implementation of the OFSTED recommendations, following inspection in May 2016 and which enables the shift from ‘Requires Improvement’ to ‘Good’ at </a:t>
            </a:r>
            <a:r>
              <a:rPr lang="en-US" sz="2000" dirty="0" smtClean="0"/>
              <a:t>re-inspection </a:t>
            </a:r>
            <a:r>
              <a:rPr lang="en-US" sz="2000" dirty="0"/>
              <a:t>in </a:t>
            </a:r>
            <a:r>
              <a:rPr lang="en-US" sz="2000" dirty="0" smtClean="0"/>
              <a:t>6 </a:t>
            </a:r>
            <a:r>
              <a:rPr lang="en-US" sz="2000" dirty="0"/>
              <a:t>to </a:t>
            </a:r>
            <a:r>
              <a:rPr lang="en-US" sz="2000" dirty="0" smtClean="0"/>
              <a:t>12 </a:t>
            </a:r>
            <a:r>
              <a:rPr lang="en-US" sz="2000" dirty="0"/>
              <a:t>months time.</a:t>
            </a:r>
          </a:p>
          <a:p>
            <a:pPr>
              <a:defRPr/>
            </a:pPr>
            <a:r>
              <a:rPr lang="en-US" sz="2000" dirty="0" smtClean="0"/>
              <a:t>Create  </a:t>
            </a:r>
            <a:r>
              <a:rPr lang="en-US" sz="2000" dirty="0"/>
              <a:t>a structure based around the six geographic areas of the County and aligned with area based planning</a:t>
            </a:r>
            <a:r>
              <a:rPr lang="en-US" sz="2000" dirty="0" smtClean="0"/>
              <a:t>.</a:t>
            </a:r>
          </a:p>
          <a:p>
            <a:pPr>
              <a:defRPr/>
            </a:pPr>
            <a:r>
              <a:rPr lang="en-US" sz="2000" dirty="0" smtClean="0"/>
              <a:t>A more comprehensive structure and appropriate use of employment contracts to raise the quality of provision</a:t>
            </a:r>
            <a:endParaRPr lang="en-US" sz="2000" dirty="0"/>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34950"/>
            <a:ext cx="7772400" cy="1143000"/>
          </a:xfrm>
        </p:spPr>
        <p:txBody>
          <a:bodyPr/>
          <a:lstStyle/>
          <a:p>
            <a:r>
              <a:rPr lang="en-GB" altLang="en-US" sz="3200" smtClean="0"/>
              <a:t>Support and Advice</a:t>
            </a:r>
          </a:p>
        </p:txBody>
      </p:sp>
      <p:sp>
        <p:nvSpPr>
          <p:cNvPr id="16387" name="Content Placeholder 2"/>
          <p:cNvSpPr>
            <a:spLocks noGrp="1"/>
          </p:cNvSpPr>
          <p:nvPr>
            <p:ph idx="1"/>
          </p:nvPr>
        </p:nvSpPr>
        <p:spPr>
          <a:xfrm>
            <a:off x="179388" y="765175"/>
            <a:ext cx="5616575" cy="3200400"/>
          </a:xfrm>
        </p:spPr>
        <p:txBody>
          <a:bodyPr/>
          <a:lstStyle/>
          <a:p>
            <a:pPr>
              <a:defRPr/>
            </a:pPr>
            <a:endParaRPr lang="en-GB" altLang="en-US" sz="2400" dirty="0" smtClean="0"/>
          </a:p>
          <a:p>
            <a:pPr>
              <a:defRPr/>
            </a:pPr>
            <a:r>
              <a:rPr lang="en-GB" altLang="en-US" sz="2400" dirty="0" smtClean="0"/>
              <a:t>Both face-to-face and website</a:t>
            </a:r>
          </a:p>
          <a:p>
            <a:pPr marL="0" indent="0">
              <a:buFontTx/>
              <a:buNone/>
              <a:defRPr/>
            </a:pPr>
            <a:endParaRPr lang="en-GB" altLang="en-US" sz="800" dirty="0" smtClean="0"/>
          </a:p>
          <a:p>
            <a:pPr>
              <a:defRPr/>
            </a:pPr>
            <a:r>
              <a:rPr lang="en-GB" altLang="en-US" sz="2400" dirty="0" smtClean="0"/>
              <a:t>People Management support</a:t>
            </a:r>
          </a:p>
          <a:p>
            <a:pPr>
              <a:defRPr/>
            </a:pPr>
            <a:endParaRPr lang="en-GB" altLang="en-US" sz="600" dirty="0" smtClean="0"/>
          </a:p>
          <a:p>
            <a:pPr>
              <a:defRPr/>
            </a:pPr>
            <a:r>
              <a:rPr lang="en-GB" altLang="en-US" sz="2400" dirty="0" smtClean="0"/>
              <a:t>Learning &amp; Development service</a:t>
            </a:r>
          </a:p>
          <a:p>
            <a:pPr>
              <a:defRPr/>
            </a:pPr>
            <a:endParaRPr lang="en-GB" altLang="en-US" sz="1000" dirty="0" smtClean="0"/>
          </a:p>
          <a:p>
            <a:pPr>
              <a:defRPr/>
            </a:pPr>
            <a:r>
              <a:rPr lang="en-GB" altLang="en-US" sz="2400" dirty="0" smtClean="0"/>
              <a:t>Trade Union representatives</a:t>
            </a:r>
          </a:p>
          <a:p>
            <a:pPr>
              <a:defRPr/>
            </a:pPr>
            <a:endParaRPr lang="en-GB" altLang="en-US" sz="600" dirty="0" smtClean="0"/>
          </a:p>
          <a:p>
            <a:pPr>
              <a:defRPr/>
            </a:pPr>
            <a:r>
              <a:rPr lang="en-GB" altLang="en-US" sz="2400" dirty="0" smtClean="0"/>
              <a:t>Pensions Service</a:t>
            </a:r>
          </a:p>
          <a:p>
            <a:pPr>
              <a:defRPr/>
            </a:pPr>
            <a:endParaRPr lang="en-GB" altLang="en-US" sz="600" dirty="0" smtClean="0"/>
          </a:p>
          <a:p>
            <a:pPr>
              <a:defRPr/>
            </a:pPr>
            <a:r>
              <a:rPr lang="en-GB" altLang="en-US" sz="2800" dirty="0" smtClean="0">
                <a:solidFill>
                  <a:srgbClr val="0070C0"/>
                </a:solidFill>
              </a:rPr>
              <a:t>Employee Information Website</a:t>
            </a:r>
          </a:p>
          <a:p>
            <a:pPr marL="0" indent="0">
              <a:buFontTx/>
              <a:buNone/>
              <a:defRPr/>
            </a:pPr>
            <a:r>
              <a:rPr lang="en-GB" altLang="en-US" sz="2200" dirty="0" smtClean="0">
                <a:solidFill>
                  <a:srgbClr val="0070C0"/>
                </a:solidFill>
              </a:rPr>
              <a:t>www.cumbria.gov.uk/employeeinformation</a:t>
            </a:r>
          </a:p>
        </p:txBody>
      </p:sp>
      <p:grpSp>
        <p:nvGrpSpPr>
          <p:cNvPr id="31748" name="Group 3"/>
          <p:cNvGrpSpPr>
            <a:grpSpLocks/>
          </p:cNvGrpSpPr>
          <p:nvPr/>
        </p:nvGrpSpPr>
        <p:grpSpPr bwMode="auto">
          <a:xfrm>
            <a:off x="5981700" y="2708275"/>
            <a:ext cx="2838450" cy="2520950"/>
            <a:chOff x="1691680" y="908720"/>
            <a:chExt cx="5832648" cy="4613215"/>
          </a:xfrm>
        </p:grpSpPr>
        <p:pic>
          <p:nvPicPr>
            <p:cNvPr id="31750" name="Picture 4"/>
            <p:cNvPicPr>
              <a:picLocks noChangeAspect="1" noChangeArrowheads="1"/>
            </p:cNvPicPr>
            <p:nvPr/>
          </p:nvPicPr>
          <p:blipFill>
            <a:blip r:embed="rId3">
              <a:extLst>
                <a:ext uri="{28A0092B-C50C-407E-A947-70E740481C1C}">
                  <a14:useLocalDpi xmlns:a14="http://schemas.microsoft.com/office/drawing/2010/main" val="0"/>
                </a:ext>
              </a:extLst>
            </a:blip>
            <a:srcRect l="6094" t="30173" r="67155" b="24043"/>
            <a:stretch>
              <a:fillRect/>
            </a:stretch>
          </p:blipFill>
          <p:spPr bwMode="auto">
            <a:xfrm>
              <a:off x="1691680" y="908720"/>
              <a:ext cx="5760641" cy="319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5"/>
            <p:cNvPicPr>
              <a:picLocks noChangeAspect="1" noChangeArrowheads="1"/>
            </p:cNvPicPr>
            <p:nvPr/>
          </p:nvPicPr>
          <p:blipFill>
            <a:blip r:embed="rId4">
              <a:extLst>
                <a:ext uri="{28A0092B-C50C-407E-A947-70E740481C1C}">
                  <a14:useLocalDpi xmlns:a14="http://schemas.microsoft.com/office/drawing/2010/main" val="0"/>
                </a:ext>
              </a:extLst>
            </a:blip>
            <a:srcRect l="6490" t="54037" r="66890" b="26036"/>
            <a:stretch>
              <a:fillRect/>
            </a:stretch>
          </p:blipFill>
          <p:spPr bwMode="auto">
            <a:xfrm>
              <a:off x="1763688" y="4106109"/>
              <a:ext cx="5760640" cy="141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749" name="Picture 4" descr="\\ccc-prdc-fp10\userhome$\robinsonp1\My Documents\My Pictures\manager mee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669925"/>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141538"/>
            <a:ext cx="7772400" cy="1143000"/>
          </a:xfrm>
        </p:spPr>
        <p:txBody>
          <a:bodyPr/>
          <a:lstStyle/>
          <a:p>
            <a:r>
              <a:rPr lang="en-GB" altLang="en-US" smtClean="0"/>
              <a:t>Discussion &amp; Questions?</a:t>
            </a: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4213" y="44450"/>
            <a:ext cx="7772400" cy="1143000"/>
          </a:xfrm>
        </p:spPr>
        <p:txBody>
          <a:bodyPr/>
          <a:lstStyle/>
          <a:p>
            <a:r>
              <a:rPr lang="en-GB" altLang="en-US" sz="3200" smtClean="0"/>
              <a:t>Review Objectives </a:t>
            </a:r>
          </a:p>
        </p:txBody>
      </p:sp>
      <p:sp>
        <p:nvSpPr>
          <p:cNvPr id="10243" name="Content Placeholder 2"/>
          <p:cNvSpPr>
            <a:spLocks noGrp="1"/>
          </p:cNvSpPr>
          <p:nvPr>
            <p:ph idx="1"/>
          </p:nvPr>
        </p:nvSpPr>
        <p:spPr>
          <a:xfrm>
            <a:off x="755650" y="692150"/>
            <a:ext cx="7772400" cy="4537075"/>
          </a:xfrm>
        </p:spPr>
        <p:txBody>
          <a:bodyPr/>
          <a:lstStyle/>
          <a:p>
            <a:pPr marL="0" indent="0">
              <a:buFontTx/>
              <a:buNone/>
              <a:defRPr/>
            </a:pPr>
            <a:endParaRPr lang="en-US" altLang="en-US" sz="2000" dirty="0" smtClean="0"/>
          </a:p>
          <a:p>
            <a:pPr>
              <a:defRPr/>
            </a:pPr>
            <a:r>
              <a:rPr lang="en-GB" sz="2000" dirty="0" smtClean="0"/>
              <a:t>Create </a:t>
            </a:r>
            <a:r>
              <a:rPr lang="en-GB" sz="2000" dirty="0"/>
              <a:t>a structure that supports the targeting of resources at priority groups </a:t>
            </a:r>
            <a:r>
              <a:rPr lang="en-GB" sz="2000" dirty="0" err="1"/>
              <a:t>eg</a:t>
            </a:r>
            <a:r>
              <a:rPr lang="en-GB" sz="2000" dirty="0"/>
              <a:t> </a:t>
            </a:r>
            <a:r>
              <a:rPr lang="en-GB" sz="2000" dirty="0" smtClean="0"/>
              <a:t>those without qualification/with low level qualifications, the </a:t>
            </a:r>
            <a:r>
              <a:rPr lang="en-GB" sz="2000" dirty="0"/>
              <a:t>unemployed/underemployed, family learning and vulnerable groups in line with the strategic priorities of the Council, the LEP </a:t>
            </a:r>
            <a:r>
              <a:rPr lang="en-GB" sz="2000" dirty="0" smtClean="0"/>
              <a:t>priorities.</a:t>
            </a:r>
          </a:p>
          <a:p>
            <a:pPr>
              <a:defRPr/>
            </a:pPr>
            <a:r>
              <a:rPr lang="en-GB" sz="2000" dirty="0"/>
              <a:t>Create the environment which empowers our people, within the Community Learning service, to operate in a solution focussed manner improving the quality of provision for our learners.</a:t>
            </a:r>
            <a:endParaRPr lang="en-GB" sz="2000" dirty="0" smtClean="0"/>
          </a:p>
          <a:p>
            <a:pPr>
              <a:defRPr/>
            </a:pPr>
            <a:r>
              <a:rPr lang="en-GB" sz="2000" dirty="0"/>
              <a:t>Creating clear lines of accountability and a more innovative and flexible service. </a:t>
            </a:r>
            <a:endParaRPr lang="en-GB" sz="2000" dirty="0" smtClean="0"/>
          </a:p>
          <a:p>
            <a:pPr>
              <a:defRPr/>
            </a:pPr>
            <a:r>
              <a:rPr lang="en-GB" sz="2000" dirty="0"/>
              <a:t>The development of posts within the structure will take account of succession planning and developing a career framework for community learning tutors.</a:t>
            </a:r>
            <a:endParaRPr lang="en-GB" sz="2000" dirty="0" smtClean="0"/>
          </a:p>
          <a:p>
            <a:pPr marL="0" indent="0">
              <a:buFontTx/>
              <a:buNone/>
              <a:defRPr/>
            </a:pPr>
            <a:endParaRPr lang="en-GB" altLang="en-US" dirty="0" smtClean="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0413" y="-171450"/>
            <a:ext cx="7772400" cy="1143000"/>
          </a:xfrm>
        </p:spPr>
        <p:txBody>
          <a:bodyPr/>
          <a:lstStyle/>
          <a:p>
            <a:r>
              <a:rPr lang="en-GB" altLang="en-US" sz="3200" smtClean="0"/>
              <a:t>Proposals, Feedback and Engagement</a:t>
            </a:r>
          </a:p>
        </p:txBody>
      </p:sp>
      <p:sp>
        <p:nvSpPr>
          <p:cNvPr id="11267" name="Content Placeholder 2"/>
          <p:cNvSpPr>
            <a:spLocks noGrp="1"/>
          </p:cNvSpPr>
          <p:nvPr>
            <p:ph idx="1"/>
          </p:nvPr>
        </p:nvSpPr>
        <p:spPr>
          <a:xfrm>
            <a:off x="611188" y="1052513"/>
            <a:ext cx="7921625" cy="4032250"/>
          </a:xfrm>
        </p:spPr>
        <p:txBody>
          <a:bodyPr/>
          <a:lstStyle/>
          <a:p>
            <a:pPr>
              <a:defRPr/>
            </a:pPr>
            <a:r>
              <a:rPr lang="en-GB" sz="2400" dirty="0" smtClean="0"/>
              <a:t>Over 102 </a:t>
            </a:r>
            <a:r>
              <a:rPr lang="en-GB" sz="2400" dirty="0"/>
              <a:t>staff attended initial engagement </a:t>
            </a:r>
            <a:r>
              <a:rPr lang="en-GB" sz="2400" dirty="0" smtClean="0"/>
              <a:t>sessions.</a:t>
            </a:r>
          </a:p>
          <a:p>
            <a:pPr marL="0" indent="0">
              <a:buFontTx/>
              <a:buNone/>
              <a:defRPr/>
            </a:pPr>
            <a:endParaRPr lang="en-GB" sz="1200" dirty="0" smtClean="0"/>
          </a:p>
          <a:p>
            <a:pPr>
              <a:defRPr/>
            </a:pPr>
            <a:r>
              <a:rPr lang="en-GB" sz="2400" dirty="0" smtClean="0"/>
              <a:t>Over 62 staff attended the midpoint sessions.</a:t>
            </a:r>
          </a:p>
          <a:p>
            <a:pPr marL="0" indent="0">
              <a:buFontTx/>
              <a:buNone/>
              <a:defRPr/>
            </a:pPr>
            <a:endParaRPr lang="en-GB" sz="1200" dirty="0"/>
          </a:p>
          <a:p>
            <a:pPr>
              <a:defRPr/>
            </a:pPr>
            <a:r>
              <a:rPr lang="en-GB" sz="2400" dirty="0" smtClean="0"/>
              <a:t>65 individual 1:1s were facilitated.</a:t>
            </a:r>
            <a:endParaRPr lang="en-GB" sz="1200" dirty="0" smtClean="0"/>
          </a:p>
          <a:p>
            <a:pPr marL="0" indent="0">
              <a:buFontTx/>
              <a:buNone/>
              <a:defRPr/>
            </a:pPr>
            <a:endParaRPr lang="en-GB" sz="1200" dirty="0"/>
          </a:p>
          <a:p>
            <a:pPr>
              <a:defRPr/>
            </a:pPr>
            <a:r>
              <a:rPr lang="en-GB" sz="2400" dirty="0" smtClean="0"/>
              <a:t>120 tutor preference forms received.</a:t>
            </a:r>
          </a:p>
          <a:p>
            <a:pPr marL="0" indent="0">
              <a:buFontTx/>
              <a:buNone/>
              <a:defRPr/>
            </a:pPr>
            <a:endParaRPr lang="en-GB" sz="1000" dirty="0" smtClean="0"/>
          </a:p>
          <a:p>
            <a:pPr>
              <a:defRPr/>
            </a:pPr>
            <a:r>
              <a:rPr lang="en-GB" sz="2400" dirty="0" smtClean="0"/>
              <a:t>Trade </a:t>
            </a:r>
            <a:r>
              <a:rPr lang="en-GB" sz="2400" dirty="0"/>
              <a:t>Union commitment and attendance </a:t>
            </a:r>
            <a:r>
              <a:rPr lang="en-GB" sz="2400" dirty="0" smtClean="0"/>
              <a:t>welcomed.</a:t>
            </a:r>
          </a:p>
          <a:p>
            <a:pPr marL="0" indent="0">
              <a:buFontTx/>
              <a:buNone/>
              <a:defRPr/>
            </a:pPr>
            <a:endParaRPr lang="en-GB" sz="1200" dirty="0"/>
          </a:p>
          <a:p>
            <a:pPr>
              <a:defRPr/>
            </a:pPr>
            <a:r>
              <a:rPr lang="en-GB" altLang="en-US" sz="2400" dirty="0" smtClean="0"/>
              <a:t>FAQs </a:t>
            </a:r>
            <a:r>
              <a:rPr lang="en-GB" altLang="en-US" sz="2400" dirty="0"/>
              <a:t>and consultation responses </a:t>
            </a:r>
            <a:r>
              <a:rPr lang="en-GB" altLang="en-US" sz="2400" dirty="0" smtClean="0"/>
              <a:t>received and thoroughly considered.</a:t>
            </a:r>
          </a:p>
          <a:p>
            <a:pPr marL="0" indent="0">
              <a:buFontTx/>
              <a:buNone/>
              <a:defRPr/>
            </a:pPr>
            <a:endParaRPr lang="en-GB" altLang="en-US" sz="1200" dirty="0"/>
          </a:p>
          <a:p>
            <a:pPr marL="0" indent="0">
              <a:buFontTx/>
              <a:buNone/>
              <a:defRPr/>
            </a:pPr>
            <a:endParaRPr lang="en-GB" altLang="en-US" sz="2800" dirty="0" smtClean="0">
              <a:cs typeface="Times New Roman" pitchFamily="18" charset="0"/>
            </a:endParaRPr>
          </a:p>
          <a:p>
            <a:pPr marL="0" indent="0">
              <a:buFontTx/>
              <a:buNone/>
              <a:defRPr/>
            </a:pPr>
            <a:endParaRPr lang="en-GB" altLang="en-US" sz="2800" dirty="0" smtClean="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88913"/>
            <a:ext cx="7772400" cy="431800"/>
          </a:xfrm>
        </p:spPr>
        <p:txBody>
          <a:bodyPr/>
          <a:lstStyle/>
          <a:p>
            <a:r>
              <a:rPr lang="en-GB" altLang="en-US" sz="2800" smtClean="0"/>
              <a:t>Feedback and FAQs at midpoint</a:t>
            </a:r>
          </a:p>
        </p:txBody>
      </p:sp>
      <p:graphicFrame>
        <p:nvGraphicFramePr>
          <p:cNvPr id="4" name="Content Placeholder 3"/>
          <p:cNvGraphicFramePr>
            <a:graphicFrameLocks noGrp="1"/>
          </p:cNvGraphicFramePr>
          <p:nvPr>
            <p:ph idx="1"/>
          </p:nvPr>
        </p:nvGraphicFramePr>
        <p:xfrm>
          <a:off x="684213" y="981075"/>
          <a:ext cx="7772400" cy="3624264"/>
        </p:xfrm>
        <a:graphic>
          <a:graphicData uri="http://schemas.openxmlformats.org/drawingml/2006/table">
            <a:tbl>
              <a:tblPr firstRow="1" bandRow="1">
                <a:tableStyleId>{5C22544A-7EE6-4342-B048-85BDC9FD1C3A}</a:tableStyleId>
              </a:tblPr>
              <a:tblGrid>
                <a:gridCol w="3384748"/>
                <a:gridCol w="4387652"/>
              </a:tblGrid>
              <a:tr h="370793">
                <a:tc>
                  <a:txBody>
                    <a:bodyPr/>
                    <a:lstStyle/>
                    <a:p>
                      <a:r>
                        <a:rPr lang="en-GB" sz="1800" dirty="0" smtClean="0"/>
                        <a:t>Question</a:t>
                      </a:r>
                      <a:endParaRPr lang="en-GB" sz="1800" dirty="0"/>
                    </a:p>
                  </a:txBody>
                  <a:tcPr marT="45714" marB="45714"/>
                </a:tc>
                <a:tc>
                  <a:txBody>
                    <a:bodyPr/>
                    <a:lstStyle/>
                    <a:p>
                      <a:r>
                        <a:rPr lang="en-GB" sz="1800" dirty="0" smtClean="0"/>
                        <a:t>Answer</a:t>
                      </a:r>
                      <a:endParaRPr lang="en-GB" sz="1800" dirty="0"/>
                    </a:p>
                  </a:txBody>
                  <a:tcPr marT="45714" marB="45714"/>
                </a:tc>
              </a:tr>
              <a:tr h="298462">
                <a:tc>
                  <a:txBody>
                    <a:bodyPr/>
                    <a:lstStyle/>
                    <a:p>
                      <a:pPr>
                        <a:lnSpc>
                          <a:spcPct val="115000"/>
                        </a:lnSpc>
                        <a:spcAft>
                          <a:spcPts val="0"/>
                        </a:spcAft>
                      </a:pPr>
                      <a:r>
                        <a:rPr lang="en-GB" sz="1400" dirty="0">
                          <a:solidFill>
                            <a:srgbClr val="002060"/>
                          </a:solidFill>
                          <a:effectLst/>
                          <a:latin typeface="+mj-lt"/>
                          <a:ea typeface="Calibri"/>
                          <a:cs typeface="Times New Roman"/>
                        </a:rPr>
                        <a:t>Where do I send the post preference to?</a:t>
                      </a:r>
                    </a:p>
                  </a:txBody>
                  <a:tcPr marL="68580" marR="68580" marT="0" marB="0"/>
                </a:tc>
                <a:tc>
                  <a:txBody>
                    <a:bodyPr/>
                    <a:lstStyle/>
                    <a:p>
                      <a:pPr>
                        <a:lnSpc>
                          <a:spcPct val="115000"/>
                        </a:lnSpc>
                        <a:spcAft>
                          <a:spcPts val="0"/>
                        </a:spcAft>
                      </a:pPr>
                      <a:r>
                        <a:rPr lang="en-GB" sz="1400" u="sng" dirty="0">
                          <a:solidFill>
                            <a:srgbClr val="002060"/>
                          </a:solidFill>
                          <a:effectLst/>
                          <a:latin typeface="+mj-lt"/>
                          <a:ea typeface="Calibri"/>
                          <a:cs typeface="Times New Roman"/>
                          <a:hlinkClick r:id="rId2"/>
                        </a:rPr>
                        <a:t>clasinfo@cumbria.gov.uk</a:t>
                      </a:r>
                      <a:r>
                        <a:rPr lang="en-GB" sz="1400" dirty="0">
                          <a:solidFill>
                            <a:srgbClr val="002060"/>
                          </a:solidFill>
                          <a:effectLst/>
                          <a:latin typeface="+mj-lt"/>
                          <a:ea typeface="Calibri"/>
                          <a:cs typeface="Times New Roman"/>
                        </a:rPr>
                        <a:t> </a:t>
                      </a:r>
                    </a:p>
                  </a:txBody>
                  <a:tcPr marL="68580" marR="68580" marT="0" marB="0">
                    <a:solidFill>
                      <a:schemeClr val="tx2"/>
                    </a:solidFill>
                  </a:tcPr>
                </a:tc>
              </a:tr>
              <a:tr h="576063">
                <a:tc>
                  <a:txBody>
                    <a:bodyPr/>
                    <a:lstStyle/>
                    <a:p>
                      <a:pPr>
                        <a:lnSpc>
                          <a:spcPct val="115000"/>
                        </a:lnSpc>
                        <a:spcAft>
                          <a:spcPts val="0"/>
                        </a:spcAft>
                      </a:pPr>
                      <a:r>
                        <a:rPr lang="en-GB" sz="1400" dirty="0">
                          <a:solidFill>
                            <a:srgbClr val="002060"/>
                          </a:solidFill>
                          <a:effectLst/>
                          <a:latin typeface="+mj-lt"/>
                          <a:ea typeface="Times New Roman"/>
                          <a:cs typeface="Times New Roman"/>
                        </a:rPr>
                        <a:t>Where can we find the salaries for the various grades?</a:t>
                      </a:r>
                      <a:endParaRPr lang="en-GB" sz="1400" dirty="0">
                        <a:solidFill>
                          <a:srgbClr val="002060"/>
                        </a:solidFill>
                        <a:effectLst/>
                        <a:latin typeface="+mj-lt"/>
                        <a:ea typeface="Calibri"/>
                        <a:cs typeface="Times New Roman"/>
                      </a:endParaRPr>
                    </a:p>
                  </a:txBody>
                  <a:tcPr marL="68580" marR="68580" marT="0" marB="0"/>
                </a:tc>
                <a:tc>
                  <a:txBody>
                    <a:bodyPr/>
                    <a:lstStyle/>
                    <a:p>
                      <a:pPr>
                        <a:lnSpc>
                          <a:spcPct val="115000"/>
                        </a:lnSpc>
                        <a:spcAft>
                          <a:spcPts val="0"/>
                        </a:spcAft>
                      </a:pPr>
                      <a:r>
                        <a:rPr lang="en-GB" sz="1400" dirty="0">
                          <a:solidFill>
                            <a:srgbClr val="002060"/>
                          </a:solidFill>
                          <a:effectLst/>
                          <a:latin typeface="+mj-lt"/>
                          <a:ea typeface="Calibri"/>
                          <a:cs typeface="Times New Roman"/>
                        </a:rPr>
                        <a:t>Now posted on the website.</a:t>
                      </a:r>
                    </a:p>
                  </a:txBody>
                  <a:tcPr marL="68580" marR="68580" marT="0" marB="0"/>
                </a:tc>
              </a:tr>
              <a:tr h="1152126">
                <a:tc>
                  <a:txBody>
                    <a:bodyPr/>
                    <a:lstStyle/>
                    <a:p>
                      <a:pPr>
                        <a:lnSpc>
                          <a:spcPct val="115000"/>
                        </a:lnSpc>
                        <a:spcAft>
                          <a:spcPts val="0"/>
                        </a:spcAft>
                      </a:pPr>
                      <a:r>
                        <a:rPr lang="en-GB" sz="1400" dirty="0">
                          <a:solidFill>
                            <a:srgbClr val="002060"/>
                          </a:solidFill>
                          <a:effectLst/>
                          <a:latin typeface="+mj-lt"/>
                          <a:ea typeface="Times New Roman"/>
                          <a:cs typeface="Times New Roman"/>
                        </a:rPr>
                        <a:t>I currently work directly for CLAS and also for one of its contracted </a:t>
                      </a:r>
                      <a:r>
                        <a:rPr lang="en-GB" sz="1400" dirty="0" smtClean="0">
                          <a:solidFill>
                            <a:srgbClr val="002060"/>
                          </a:solidFill>
                          <a:effectLst/>
                          <a:latin typeface="+mj-lt"/>
                          <a:ea typeface="Times New Roman"/>
                          <a:cs typeface="Times New Roman"/>
                        </a:rPr>
                        <a:t>providers.</a:t>
                      </a:r>
                      <a:r>
                        <a:rPr lang="en-GB" sz="1400" baseline="0" dirty="0" smtClean="0">
                          <a:solidFill>
                            <a:srgbClr val="002060"/>
                          </a:solidFill>
                          <a:effectLst/>
                          <a:latin typeface="+mj-lt"/>
                          <a:ea typeface="Times New Roman"/>
                          <a:cs typeface="Times New Roman"/>
                        </a:rPr>
                        <a:t>  If I took VR, could I continue to work for the sub-contracted provider? </a:t>
                      </a:r>
                      <a:r>
                        <a:rPr lang="en-GB" sz="1400" dirty="0" smtClean="0">
                          <a:solidFill>
                            <a:srgbClr val="002060"/>
                          </a:solidFill>
                          <a:effectLst/>
                          <a:latin typeface="+mj-lt"/>
                          <a:ea typeface="Times New Roman"/>
                          <a:cs typeface="Times New Roman"/>
                        </a:rPr>
                        <a:t> </a:t>
                      </a:r>
                      <a:endParaRPr lang="en-GB" sz="1400" dirty="0">
                        <a:solidFill>
                          <a:srgbClr val="002060"/>
                        </a:solidFill>
                        <a:effectLst/>
                        <a:latin typeface="+mj-lt"/>
                        <a:ea typeface="Calibri"/>
                        <a:cs typeface="Times New Roman"/>
                      </a:endParaRPr>
                    </a:p>
                  </a:txBody>
                  <a:tcPr marL="68580" marR="68580" marT="0" marB="0"/>
                </a:tc>
                <a:tc>
                  <a:txBody>
                    <a:bodyPr/>
                    <a:lstStyle/>
                    <a:p>
                      <a:pPr>
                        <a:lnSpc>
                          <a:spcPct val="115000"/>
                        </a:lnSpc>
                        <a:spcAft>
                          <a:spcPts val="0"/>
                        </a:spcAft>
                      </a:pPr>
                      <a:r>
                        <a:rPr lang="en-GB" sz="1400" dirty="0" smtClean="0">
                          <a:solidFill>
                            <a:srgbClr val="002060"/>
                          </a:solidFill>
                          <a:effectLst/>
                          <a:latin typeface="+mj-lt"/>
                          <a:ea typeface="Calibri"/>
                          <a:cs typeface="Times New Roman"/>
                        </a:rPr>
                        <a:t>No.  If </a:t>
                      </a:r>
                      <a:r>
                        <a:rPr lang="en-GB" sz="1400" dirty="0">
                          <a:solidFill>
                            <a:srgbClr val="002060"/>
                          </a:solidFill>
                          <a:effectLst/>
                          <a:latin typeface="+mj-lt"/>
                          <a:ea typeface="Calibri"/>
                          <a:cs typeface="Times New Roman"/>
                        </a:rPr>
                        <a:t>VR is accepted, there is a 12 month period where the employee cannot work for the Council or in any role that the Council fund.  </a:t>
                      </a:r>
                    </a:p>
                  </a:txBody>
                  <a:tcPr marL="68580" marR="68580" marT="0" marB="0"/>
                </a:tc>
              </a:tr>
              <a:tr h="1226820">
                <a:tc>
                  <a:txBody>
                    <a:bodyPr/>
                    <a:lstStyle/>
                    <a:p>
                      <a:pPr>
                        <a:lnSpc>
                          <a:spcPct val="115000"/>
                        </a:lnSpc>
                        <a:spcAft>
                          <a:spcPts val="0"/>
                        </a:spcAft>
                      </a:pPr>
                      <a:r>
                        <a:rPr lang="en-GB" sz="1400" dirty="0">
                          <a:solidFill>
                            <a:srgbClr val="002060"/>
                          </a:solidFill>
                          <a:effectLst/>
                          <a:latin typeface="+mj-lt"/>
                          <a:ea typeface="Times New Roman"/>
                          <a:cs typeface="Times New Roman"/>
                        </a:rPr>
                        <a:t>When does the Tutor Preference form need to be submitted by and if this is submitted does it prejudice a future decision to request voluntary redundancy</a:t>
                      </a:r>
                      <a:r>
                        <a:rPr lang="en-GB" sz="1400" dirty="0" smtClean="0">
                          <a:solidFill>
                            <a:srgbClr val="002060"/>
                          </a:solidFill>
                          <a:effectLst/>
                          <a:latin typeface="+mj-lt"/>
                          <a:ea typeface="Times New Roman"/>
                          <a:cs typeface="Times New Roman"/>
                        </a:rPr>
                        <a:t>?</a:t>
                      </a:r>
                      <a:endParaRPr lang="en-GB" sz="1400" dirty="0">
                        <a:solidFill>
                          <a:srgbClr val="002060"/>
                        </a:solidFill>
                        <a:effectLst/>
                        <a:latin typeface="+mj-lt"/>
                        <a:ea typeface="Calibri"/>
                        <a:cs typeface="Times New Roman"/>
                      </a:endParaRPr>
                    </a:p>
                  </a:txBody>
                  <a:tcPr marL="68580" marR="68580" marT="0" marB="0"/>
                </a:tc>
                <a:tc>
                  <a:txBody>
                    <a:bodyPr/>
                    <a:lstStyle/>
                    <a:p>
                      <a:pPr>
                        <a:lnSpc>
                          <a:spcPct val="115000"/>
                        </a:lnSpc>
                        <a:spcAft>
                          <a:spcPts val="0"/>
                        </a:spcAft>
                      </a:pPr>
                      <a:r>
                        <a:rPr lang="en-GB" sz="1400" dirty="0">
                          <a:solidFill>
                            <a:srgbClr val="002060"/>
                          </a:solidFill>
                          <a:effectLst/>
                          <a:latin typeface="+mj-lt"/>
                          <a:ea typeface="Calibri"/>
                          <a:cs typeface="Times New Roman"/>
                        </a:rPr>
                        <a:t>The tutor preference form should be submitted as soon as possible.  It does not prejudice any future request for voluntary redundancy.</a:t>
                      </a:r>
                    </a:p>
                  </a:txBody>
                  <a:tcPr marL="68580" marR="68580"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88913"/>
            <a:ext cx="7772400" cy="431800"/>
          </a:xfrm>
        </p:spPr>
        <p:txBody>
          <a:bodyPr/>
          <a:lstStyle/>
          <a:p>
            <a:r>
              <a:rPr lang="en-GB" altLang="en-US" sz="2800" smtClean="0"/>
              <a:t>Feedback and FAQs at midpoint</a:t>
            </a:r>
          </a:p>
        </p:txBody>
      </p:sp>
      <p:graphicFrame>
        <p:nvGraphicFramePr>
          <p:cNvPr id="4" name="Content Placeholder 3"/>
          <p:cNvGraphicFramePr>
            <a:graphicFrameLocks noGrp="1"/>
          </p:cNvGraphicFramePr>
          <p:nvPr>
            <p:ph idx="1"/>
          </p:nvPr>
        </p:nvGraphicFramePr>
        <p:xfrm>
          <a:off x="611188" y="658813"/>
          <a:ext cx="7777162" cy="5043487"/>
        </p:xfrm>
        <a:graphic>
          <a:graphicData uri="http://schemas.openxmlformats.org/drawingml/2006/table">
            <a:tbl>
              <a:tblPr firstRow="1" bandRow="1">
                <a:tableStyleId>{5C22544A-7EE6-4342-B048-85BDC9FD1C3A}</a:tableStyleId>
              </a:tblPr>
              <a:tblGrid>
                <a:gridCol w="3386822"/>
                <a:gridCol w="4390340"/>
              </a:tblGrid>
              <a:tr h="379591">
                <a:tc>
                  <a:txBody>
                    <a:bodyPr/>
                    <a:lstStyle/>
                    <a:p>
                      <a:r>
                        <a:rPr lang="en-GB" sz="1800" dirty="0" smtClean="0"/>
                        <a:t>Question</a:t>
                      </a:r>
                      <a:endParaRPr lang="en-GB" sz="1800" dirty="0"/>
                    </a:p>
                  </a:txBody>
                  <a:tcPr marL="91439" marR="91439" marT="45703" marB="45703"/>
                </a:tc>
                <a:tc>
                  <a:txBody>
                    <a:bodyPr/>
                    <a:lstStyle/>
                    <a:p>
                      <a:r>
                        <a:rPr lang="en-GB" sz="1800" dirty="0" smtClean="0"/>
                        <a:t>Answer</a:t>
                      </a:r>
                      <a:endParaRPr lang="en-GB" sz="1800" dirty="0"/>
                    </a:p>
                  </a:txBody>
                  <a:tcPr marL="91439" marR="91439" marT="45703" marB="45703"/>
                </a:tc>
              </a:tr>
              <a:tr h="2208370">
                <a:tc>
                  <a:txBody>
                    <a:bodyPr/>
                    <a:lstStyle/>
                    <a:p>
                      <a:pPr>
                        <a:lnSpc>
                          <a:spcPct val="115000"/>
                        </a:lnSpc>
                        <a:spcAft>
                          <a:spcPts val="0"/>
                        </a:spcAft>
                      </a:pPr>
                      <a:r>
                        <a:rPr lang="en-GB" sz="1400" dirty="0">
                          <a:solidFill>
                            <a:schemeClr val="tx2"/>
                          </a:solidFill>
                          <a:effectLst/>
                          <a:latin typeface="+mn-lt"/>
                          <a:ea typeface="Times New Roman"/>
                          <a:cs typeface="Times New Roman"/>
                        </a:rPr>
                        <a:t>At the presentations, when describing the new Grade 10 tutor posts, it was stated that tutors at this level would require QTS. In the job descriptions this is not stated, rather a list of qualifications is set out. As a qualification in itself doesn't grant QTS, which of these statements is correct</a:t>
                      </a:r>
                      <a:r>
                        <a:rPr lang="en-GB" sz="1400" dirty="0" smtClean="0">
                          <a:solidFill>
                            <a:schemeClr val="tx2"/>
                          </a:solidFill>
                          <a:effectLst/>
                          <a:latin typeface="+mn-lt"/>
                          <a:ea typeface="Times New Roman"/>
                          <a:cs typeface="Times New Roman"/>
                        </a:rPr>
                        <a:t>?</a:t>
                      </a:r>
                    </a:p>
                    <a:p>
                      <a:pPr>
                        <a:lnSpc>
                          <a:spcPct val="115000"/>
                        </a:lnSpc>
                        <a:spcAft>
                          <a:spcPts val="0"/>
                        </a:spcAft>
                      </a:pP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a:solidFill>
                            <a:schemeClr val="tx2"/>
                          </a:solidFill>
                          <a:effectLst/>
                          <a:latin typeface="+mn-lt"/>
                          <a:ea typeface="Calibri"/>
                          <a:cs typeface="Times New Roman"/>
                        </a:rPr>
                        <a:t>The job description is correct.</a:t>
                      </a:r>
                    </a:p>
                  </a:txBody>
                  <a:tcPr marL="68579" marR="68579" marT="0" marB="0"/>
                </a:tc>
              </a:tr>
              <a:tr h="1226872">
                <a:tc>
                  <a:txBody>
                    <a:bodyPr/>
                    <a:lstStyle/>
                    <a:p>
                      <a:pPr>
                        <a:lnSpc>
                          <a:spcPct val="115000"/>
                        </a:lnSpc>
                        <a:spcAft>
                          <a:spcPts val="0"/>
                        </a:spcAft>
                      </a:pPr>
                      <a:r>
                        <a:rPr lang="en-GB" sz="1400">
                          <a:solidFill>
                            <a:schemeClr val="tx2"/>
                          </a:solidFill>
                          <a:effectLst/>
                          <a:latin typeface="+mn-lt"/>
                          <a:ea typeface="Times New Roman"/>
                          <a:cs typeface="Times New Roman"/>
                        </a:rPr>
                        <a:t>The link to Pay Grades 1/4/17 under </a:t>
                      </a:r>
                      <a:r>
                        <a:rPr lang="en-GB" sz="1400" u="sng">
                          <a:solidFill>
                            <a:schemeClr val="tx2"/>
                          </a:solidFill>
                          <a:effectLst/>
                          <a:latin typeface="+mn-lt"/>
                          <a:ea typeface="Times New Roman"/>
                          <a:cs typeface="Times New Roman"/>
                          <a:hlinkClick r:id="rId2"/>
                        </a:rPr>
                        <a:t>http://www.cumbria.gov.uk/employeeinformation/Service_Review_Information.asp</a:t>
                      </a:r>
                      <a:r>
                        <a:rPr lang="en-GB" sz="1400">
                          <a:solidFill>
                            <a:schemeClr val="tx2"/>
                          </a:solidFill>
                          <a:effectLst/>
                          <a:latin typeface="+mn-lt"/>
                          <a:ea typeface="Times New Roman"/>
                          <a:cs typeface="Times New Roman"/>
                        </a:rPr>
                        <a:t> does not work. </a:t>
                      </a:r>
                      <a:br>
                        <a:rPr lang="en-GB" sz="1400">
                          <a:solidFill>
                            <a:schemeClr val="tx2"/>
                          </a:solidFill>
                          <a:effectLst/>
                          <a:latin typeface="+mn-lt"/>
                          <a:ea typeface="Times New Roman"/>
                          <a:cs typeface="Times New Roman"/>
                        </a:rPr>
                      </a:br>
                      <a:endParaRPr lang="en-GB" sz="140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a:solidFill>
                            <a:schemeClr val="tx2"/>
                          </a:solidFill>
                          <a:effectLst/>
                          <a:latin typeface="+mn-lt"/>
                          <a:ea typeface="Calibri"/>
                          <a:cs typeface="Times New Roman"/>
                        </a:rPr>
                        <a:t>The link for the pay grades has now been replaced and should be available on the website.</a:t>
                      </a:r>
                    </a:p>
                    <a:p>
                      <a:pPr>
                        <a:lnSpc>
                          <a:spcPct val="115000"/>
                        </a:lnSpc>
                        <a:spcAft>
                          <a:spcPts val="0"/>
                        </a:spcAft>
                      </a:pPr>
                      <a:r>
                        <a:rPr lang="en-GB" sz="1400" dirty="0">
                          <a:solidFill>
                            <a:schemeClr val="tx2"/>
                          </a:solidFill>
                          <a:effectLst/>
                          <a:latin typeface="+mn-lt"/>
                          <a:ea typeface="Calibri"/>
                          <a:cs typeface="Times New Roman"/>
                        </a:rPr>
                        <a:t> </a:t>
                      </a:r>
                    </a:p>
                  </a:txBody>
                  <a:tcPr marL="68579" marR="68579" marT="0" marB="0"/>
                </a:tc>
              </a:tr>
              <a:tr h="1228654">
                <a:tc>
                  <a:txBody>
                    <a:bodyPr/>
                    <a:lstStyle/>
                    <a:p>
                      <a:pPr>
                        <a:lnSpc>
                          <a:spcPct val="115000"/>
                        </a:lnSpc>
                        <a:spcAft>
                          <a:spcPts val="0"/>
                        </a:spcAft>
                      </a:pPr>
                      <a:r>
                        <a:rPr lang="en-GB" sz="1400" dirty="0">
                          <a:solidFill>
                            <a:schemeClr val="tx2"/>
                          </a:solidFill>
                          <a:effectLst/>
                          <a:latin typeface="+mn-lt"/>
                          <a:ea typeface="Calibri"/>
                          <a:cs typeface="Times New Roman"/>
                        </a:rPr>
                        <a:t>Will sessional tutors be hired for one particular subject or will there be opportunities for them to teach other subjects as </a:t>
                      </a:r>
                      <a:r>
                        <a:rPr lang="en-GB" sz="1400" dirty="0" smtClean="0">
                          <a:solidFill>
                            <a:schemeClr val="tx2"/>
                          </a:solidFill>
                          <a:effectLst/>
                          <a:latin typeface="+mn-lt"/>
                          <a:ea typeface="Calibri"/>
                          <a:cs typeface="Times New Roman"/>
                        </a:rPr>
                        <a:t>well?</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a:solidFill>
                            <a:schemeClr val="tx2"/>
                          </a:solidFill>
                          <a:effectLst/>
                          <a:latin typeface="+mn-lt"/>
                          <a:ea typeface="Calibri"/>
                          <a:cs typeface="Times New Roman"/>
                        </a:rPr>
                        <a:t>Sessional tutors may teach more than one subject.  If these subjects are at different grades then tutors must indicate that they wish to teach at these different grades on their tutor preference form.</a:t>
                      </a:r>
                    </a:p>
                  </a:txBody>
                  <a:tcPr marL="68579" marR="68579"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4213" y="44450"/>
            <a:ext cx="7772400" cy="431800"/>
          </a:xfrm>
        </p:spPr>
        <p:txBody>
          <a:bodyPr/>
          <a:lstStyle/>
          <a:p>
            <a:r>
              <a:rPr lang="en-GB" altLang="en-US" sz="2800" smtClean="0"/>
              <a:t>Feedback and FAQs at midpoint</a:t>
            </a:r>
          </a:p>
        </p:txBody>
      </p:sp>
      <p:graphicFrame>
        <p:nvGraphicFramePr>
          <p:cNvPr id="4" name="Content Placeholder 3"/>
          <p:cNvGraphicFramePr>
            <a:graphicFrameLocks noGrp="1"/>
          </p:cNvGraphicFramePr>
          <p:nvPr>
            <p:ph idx="1"/>
          </p:nvPr>
        </p:nvGraphicFramePr>
        <p:xfrm>
          <a:off x="323850" y="544513"/>
          <a:ext cx="8424863" cy="5116512"/>
        </p:xfrm>
        <a:graphic>
          <a:graphicData uri="http://schemas.openxmlformats.org/drawingml/2006/table">
            <a:tbl>
              <a:tblPr firstRow="1" bandRow="1">
                <a:tableStyleId>{5C22544A-7EE6-4342-B048-85BDC9FD1C3A}</a:tableStyleId>
              </a:tblPr>
              <a:tblGrid>
                <a:gridCol w="3668884"/>
                <a:gridCol w="4755979"/>
              </a:tblGrid>
              <a:tr h="365748">
                <a:tc>
                  <a:txBody>
                    <a:bodyPr/>
                    <a:lstStyle/>
                    <a:p>
                      <a:r>
                        <a:rPr lang="en-GB" sz="1800" dirty="0" smtClean="0"/>
                        <a:t>Question</a:t>
                      </a:r>
                      <a:endParaRPr lang="en-GB" sz="1800" dirty="0"/>
                    </a:p>
                  </a:txBody>
                  <a:tcPr marL="91439" marR="91439" marT="45714" marB="45714"/>
                </a:tc>
                <a:tc>
                  <a:txBody>
                    <a:bodyPr/>
                    <a:lstStyle/>
                    <a:p>
                      <a:r>
                        <a:rPr lang="en-GB" sz="1800" dirty="0" smtClean="0"/>
                        <a:t>Answer</a:t>
                      </a:r>
                      <a:endParaRPr lang="en-GB" sz="1800" dirty="0"/>
                    </a:p>
                  </a:txBody>
                  <a:tcPr marL="91439" marR="91439" marT="45714" marB="45714"/>
                </a:tc>
              </a:tr>
              <a:tr h="879572">
                <a:tc>
                  <a:txBody>
                    <a:bodyPr/>
                    <a:lstStyle/>
                    <a:p>
                      <a:pPr>
                        <a:lnSpc>
                          <a:spcPct val="115000"/>
                        </a:lnSpc>
                        <a:spcAft>
                          <a:spcPts val="0"/>
                        </a:spcAft>
                      </a:pPr>
                      <a:r>
                        <a:rPr lang="en-GB" sz="1400" dirty="0">
                          <a:solidFill>
                            <a:schemeClr val="tx2"/>
                          </a:solidFill>
                          <a:effectLst/>
                          <a:latin typeface="+mn-lt"/>
                          <a:ea typeface="Times New Roman"/>
                          <a:cs typeface="Times New Roman"/>
                        </a:rPr>
                        <a:t>How much is a Community Learning tutor paid at the moment and how much </a:t>
                      </a:r>
                      <a:r>
                        <a:rPr lang="en-GB" sz="1400" dirty="0" smtClean="0">
                          <a:solidFill>
                            <a:schemeClr val="tx2"/>
                          </a:solidFill>
                          <a:effectLst/>
                          <a:latin typeface="+mn-lt"/>
                          <a:ea typeface="Times New Roman"/>
                          <a:cs typeface="Times New Roman"/>
                        </a:rPr>
                        <a:t>will a </a:t>
                      </a:r>
                      <a:r>
                        <a:rPr lang="en-GB" sz="1400" dirty="0">
                          <a:solidFill>
                            <a:schemeClr val="tx2"/>
                          </a:solidFill>
                          <a:effectLst/>
                          <a:latin typeface="+mn-lt"/>
                          <a:ea typeface="Times New Roman"/>
                          <a:cs typeface="Times New Roman"/>
                        </a:rPr>
                        <a:t>Grade 8 tutor </a:t>
                      </a:r>
                      <a:r>
                        <a:rPr lang="en-GB" sz="1400" dirty="0" smtClean="0">
                          <a:solidFill>
                            <a:schemeClr val="tx2"/>
                          </a:solidFill>
                          <a:effectLst/>
                          <a:latin typeface="+mn-lt"/>
                          <a:ea typeface="Times New Roman"/>
                          <a:cs typeface="Times New Roman"/>
                        </a:rPr>
                        <a:t>be </a:t>
                      </a:r>
                      <a:r>
                        <a:rPr lang="en-GB" sz="1400" dirty="0">
                          <a:solidFill>
                            <a:schemeClr val="tx2"/>
                          </a:solidFill>
                          <a:effectLst/>
                          <a:latin typeface="+mn-lt"/>
                          <a:ea typeface="Times New Roman"/>
                          <a:cs typeface="Times New Roman"/>
                        </a:rPr>
                        <a:t>paid (per </a:t>
                      </a:r>
                      <a:r>
                        <a:rPr lang="en-GB" sz="1400" dirty="0" smtClean="0">
                          <a:solidFill>
                            <a:schemeClr val="tx2"/>
                          </a:solidFill>
                          <a:effectLst/>
                          <a:latin typeface="+mn-lt"/>
                          <a:ea typeface="Times New Roman"/>
                          <a:cs typeface="Times New Roman"/>
                        </a:rPr>
                        <a:t>hour)?</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a:solidFill>
                            <a:schemeClr val="tx2"/>
                          </a:solidFill>
                          <a:effectLst/>
                          <a:latin typeface="+mn-lt"/>
                          <a:ea typeface="Calibri"/>
                          <a:cs typeface="Times New Roman"/>
                        </a:rPr>
                        <a:t>Grade 8 is equivalent to £23,398 FTE (£12.1278 per hour) at Point A or £24,174 FTE (£12.5300 per hour) at Point B.  There is no change to the Grade 8 rate of pay.</a:t>
                      </a:r>
                    </a:p>
                  </a:txBody>
                  <a:tcPr marL="68579" marR="68579" marT="0" marB="0">
                    <a:solidFill>
                      <a:schemeClr val="accent5">
                        <a:lumMod val="40000"/>
                        <a:lumOff val="60000"/>
                      </a:schemeClr>
                    </a:solidFill>
                  </a:tcPr>
                </a:tc>
              </a:tr>
              <a:tr h="2059858">
                <a:tc>
                  <a:txBody>
                    <a:bodyPr/>
                    <a:lstStyle/>
                    <a:p>
                      <a:pPr>
                        <a:lnSpc>
                          <a:spcPct val="115000"/>
                        </a:lnSpc>
                        <a:spcAft>
                          <a:spcPts val="0"/>
                        </a:spcAft>
                      </a:pPr>
                      <a:r>
                        <a:rPr lang="en-GB" sz="1400" dirty="0" smtClean="0">
                          <a:solidFill>
                            <a:schemeClr val="tx2"/>
                          </a:solidFill>
                          <a:effectLst/>
                          <a:latin typeface="+mn-lt"/>
                          <a:ea typeface="Times New Roman"/>
                          <a:cs typeface="Times New Roman"/>
                        </a:rPr>
                        <a:t>Can you please explain the implications of the 40 minutes planning and preparation time proposed for</a:t>
                      </a:r>
                      <a:r>
                        <a:rPr lang="en-GB" sz="1400" baseline="0" dirty="0" smtClean="0">
                          <a:solidFill>
                            <a:schemeClr val="tx2"/>
                          </a:solidFill>
                          <a:effectLst/>
                          <a:latin typeface="+mn-lt"/>
                          <a:ea typeface="Times New Roman"/>
                          <a:cs typeface="Times New Roman"/>
                        </a:rPr>
                        <a:t> Grade 8 tutors.  Is this effectively a cut in pay?</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a:solidFill>
                            <a:schemeClr val="tx2"/>
                          </a:solidFill>
                          <a:effectLst/>
                          <a:latin typeface="+mn-lt"/>
                          <a:ea typeface="Calibri"/>
                          <a:cs typeface="Times New Roman"/>
                        </a:rPr>
                        <a:t>The current payment for preparation is </a:t>
                      </a:r>
                      <a:r>
                        <a:rPr lang="en-GB" sz="1400" dirty="0" smtClean="0">
                          <a:solidFill>
                            <a:schemeClr val="tx2"/>
                          </a:solidFill>
                          <a:effectLst/>
                          <a:latin typeface="+mn-lt"/>
                          <a:ea typeface="Calibri"/>
                          <a:cs typeface="Times New Roman"/>
                        </a:rPr>
                        <a:t>0.83% </a:t>
                      </a:r>
                      <a:r>
                        <a:rPr lang="en-GB" sz="1400" dirty="0">
                          <a:solidFill>
                            <a:schemeClr val="tx2"/>
                          </a:solidFill>
                          <a:effectLst/>
                          <a:latin typeface="+mn-lt"/>
                          <a:ea typeface="Calibri"/>
                          <a:cs typeface="Times New Roman"/>
                        </a:rPr>
                        <a:t>per hour, equivalent to £10.066 </a:t>
                      </a:r>
                      <a:r>
                        <a:rPr lang="en-GB" sz="1400" dirty="0" smtClean="0">
                          <a:solidFill>
                            <a:schemeClr val="tx2"/>
                          </a:solidFill>
                          <a:effectLst/>
                          <a:latin typeface="+mn-lt"/>
                          <a:ea typeface="Calibri"/>
                          <a:cs typeface="Times New Roman"/>
                        </a:rPr>
                        <a:t>at Grade 8, Point A</a:t>
                      </a:r>
                      <a:r>
                        <a:rPr lang="en-GB" sz="1400" baseline="0" dirty="0" smtClean="0">
                          <a:solidFill>
                            <a:schemeClr val="tx2"/>
                          </a:solidFill>
                          <a:effectLst/>
                          <a:latin typeface="+mn-lt"/>
                          <a:ea typeface="Calibri"/>
                          <a:cs typeface="Times New Roman"/>
                        </a:rPr>
                        <a:t> </a:t>
                      </a:r>
                      <a:r>
                        <a:rPr lang="en-GB" sz="1400" dirty="0" smtClean="0">
                          <a:solidFill>
                            <a:schemeClr val="tx2"/>
                          </a:solidFill>
                          <a:effectLst/>
                          <a:latin typeface="+mn-lt"/>
                          <a:ea typeface="Calibri"/>
                          <a:cs typeface="Times New Roman"/>
                        </a:rPr>
                        <a:t>for </a:t>
                      </a:r>
                      <a:r>
                        <a:rPr lang="en-GB" sz="1400" dirty="0">
                          <a:solidFill>
                            <a:schemeClr val="tx2"/>
                          </a:solidFill>
                          <a:effectLst/>
                          <a:latin typeface="+mn-lt"/>
                          <a:ea typeface="Calibri"/>
                          <a:cs typeface="Times New Roman"/>
                        </a:rPr>
                        <a:t>every hour taught.  The proposed payment is </a:t>
                      </a:r>
                      <a:r>
                        <a:rPr lang="en-GB" sz="1400" dirty="0" smtClean="0">
                          <a:solidFill>
                            <a:schemeClr val="tx2"/>
                          </a:solidFill>
                          <a:effectLst/>
                          <a:latin typeface="+mn-lt"/>
                          <a:ea typeface="Calibri"/>
                          <a:cs typeface="Times New Roman"/>
                        </a:rPr>
                        <a:t>0.66%, </a:t>
                      </a:r>
                      <a:r>
                        <a:rPr lang="en-GB" sz="1400" dirty="0">
                          <a:solidFill>
                            <a:schemeClr val="tx2"/>
                          </a:solidFill>
                          <a:effectLst/>
                          <a:latin typeface="+mn-lt"/>
                          <a:ea typeface="Calibri"/>
                          <a:cs typeface="Times New Roman"/>
                        </a:rPr>
                        <a:t>equivalent to £8.004 per hour</a:t>
                      </a:r>
                      <a:r>
                        <a:rPr lang="en-GB" sz="1400" dirty="0" smtClean="0">
                          <a:solidFill>
                            <a:schemeClr val="tx2"/>
                          </a:solidFill>
                          <a:effectLst/>
                          <a:latin typeface="+mn-lt"/>
                          <a:ea typeface="Calibri"/>
                          <a:cs typeface="Times New Roman"/>
                        </a:rPr>
                        <a:t>.  The consultation proposal also includes two days paid CPD,</a:t>
                      </a:r>
                      <a:r>
                        <a:rPr lang="en-GB" sz="1400" baseline="0" dirty="0" smtClean="0">
                          <a:solidFill>
                            <a:schemeClr val="tx2"/>
                          </a:solidFill>
                          <a:effectLst/>
                          <a:latin typeface="+mn-lt"/>
                          <a:ea typeface="Calibri"/>
                          <a:cs typeface="Times New Roman"/>
                        </a:rPr>
                        <a:t> mileage for travel beyond home to work, payment for appraisal and 1:1 meetings and the issue of a laptop and phone to remove the need for tutors to use their own equipment, incurring charges.</a:t>
                      </a:r>
                      <a:r>
                        <a:rPr lang="en-GB" sz="1400" dirty="0">
                          <a:solidFill>
                            <a:schemeClr val="tx2"/>
                          </a:solidFill>
                          <a:effectLst/>
                          <a:latin typeface="+mn-lt"/>
                          <a:ea typeface="Calibri"/>
                          <a:cs typeface="Times New Roman"/>
                        </a:rPr>
                        <a:t> </a:t>
                      </a:r>
                    </a:p>
                  </a:txBody>
                  <a:tcPr marL="68579" marR="68579" marT="0" marB="0"/>
                </a:tc>
              </a:tr>
              <a:tr h="1811334">
                <a:tc>
                  <a:txBody>
                    <a:bodyPr/>
                    <a:lstStyle/>
                    <a:p>
                      <a:pPr>
                        <a:lnSpc>
                          <a:spcPct val="115000"/>
                        </a:lnSpc>
                        <a:spcAft>
                          <a:spcPts val="0"/>
                        </a:spcAft>
                      </a:pPr>
                      <a:r>
                        <a:rPr lang="en-GB" sz="1400" dirty="0" smtClean="0">
                          <a:solidFill>
                            <a:schemeClr val="tx2"/>
                          </a:solidFill>
                          <a:effectLst/>
                          <a:latin typeface="+mn-lt"/>
                          <a:ea typeface="Calibri"/>
                          <a:cs typeface="Times New Roman"/>
                        </a:rPr>
                        <a:t>Request that the tutor</a:t>
                      </a:r>
                      <a:r>
                        <a:rPr lang="en-GB" sz="1400" baseline="0" dirty="0" smtClean="0">
                          <a:solidFill>
                            <a:schemeClr val="tx2"/>
                          </a:solidFill>
                          <a:effectLst/>
                          <a:latin typeface="+mn-lt"/>
                          <a:ea typeface="Calibri"/>
                          <a:cs typeface="Times New Roman"/>
                        </a:rPr>
                        <a:t> pay slip be adapted to show clearly each element of pay</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This will be actioned and from September the pay slip will show clearly:</a:t>
                      </a:r>
                    </a:p>
                    <a:p>
                      <a:pPr>
                        <a:lnSpc>
                          <a:spcPct val="115000"/>
                        </a:lnSpc>
                        <a:spcAft>
                          <a:spcPts val="0"/>
                        </a:spcAft>
                      </a:pPr>
                      <a:r>
                        <a:rPr lang="en-GB" sz="1400" dirty="0" smtClean="0">
                          <a:solidFill>
                            <a:schemeClr val="tx2"/>
                          </a:solidFill>
                          <a:effectLst/>
                          <a:latin typeface="+mn-lt"/>
                          <a:ea typeface="Calibri"/>
                          <a:cs typeface="Times New Roman"/>
                        </a:rPr>
                        <a:t>Basic pay (Grade 8)</a:t>
                      </a:r>
                    </a:p>
                    <a:p>
                      <a:pPr>
                        <a:lnSpc>
                          <a:spcPct val="115000"/>
                        </a:lnSpc>
                        <a:spcAft>
                          <a:spcPts val="0"/>
                        </a:spcAft>
                      </a:pPr>
                      <a:r>
                        <a:rPr lang="en-GB" sz="1400" dirty="0" smtClean="0">
                          <a:solidFill>
                            <a:schemeClr val="tx2"/>
                          </a:solidFill>
                          <a:effectLst/>
                          <a:latin typeface="+mn-lt"/>
                          <a:ea typeface="Calibri"/>
                          <a:cs typeface="Times New Roman"/>
                        </a:rPr>
                        <a:t>Additional pay for planning/prep</a:t>
                      </a:r>
                    </a:p>
                    <a:p>
                      <a:pPr>
                        <a:lnSpc>
                          <a:spcPct val="115000"/>
                        </a:lnSpc>
                        <a:spcAft>
                          <a:spcPts val="0"/>
                        </a:spcAft>
                      </a:pPr>
                      <a:r>
                        <a:rPr lang="en-GB" sz="1400" dirty="0" smtClean="0">
                          <a:solidFill>
                            <a:schemeClr val="tx2"/>
                          </a:solidFill>
                          <a:effectLst/>
                          <a:latin typeface="+mn-lt"/>
                          <a:ea typeface="Calibri"/>
                          <a:cs typeface="Times New Roman"/>
                        </a:rPr>
                        <a:t>Holiday pay</a:t>
                      </a:r>
                    </a:p>
                    <a:p>
                      <a:pPr>
                        <a:lnSpc>
                          <a:spcPct val="115000"/>
                        </a:lnSpc>
                        <a:spcAft>
                          <a:spcPts val="0"/>
                        </a:spcAft>
                      </a:pPr>
                      <a:r>
                        <a:rPr lang="en-GB" sz="1400" dirty="0" smtClean="0">
                          <a:solidFill>
                            <a:schemeClr val="tx2"/>
                          </a:solidFill>
                          <a:effectLst/>
                          <a:latin typeface="+mn-lt"/>
                          <a:ea typeface="Calibri"/>
                          <a:cs typeface="Times New Roman"/>
                        </a:rPr>
                        <a:t>Bank</a:t>
                      </a:r>
                      <a:r>
                        <a:rPr lang="en-GB" sz="1400" baseline="0" dirty="0" smtClean="0">
                          <a:solidFill>
                            <a:schemeClr val="tx2"/>
                          </a:solidFill>
                          <a:effectLst/>
                          <a:latin typeface="+mn-lt"/>
                          <a:ea typeface="Calibri"/>
                          <a:cs typeface="Times New Roman"/>
                        </a:rPr>
                        <a:t> holiday pay</a:t>
                      </a:r>
                    </a:p>
                    <a:p>
                      <a:pPr>
                        <a:lnSpc>
                          <a:spcPct val="115000"/>
                        </a:lnSpc>
                        <a:spcAft>
                          <a:spcPts val="0"/>
                        </a:spcAft>
                      </a:pPr>
                      <a:r>
                        <a:rPr lang="en-GB" sz="1400" baseline="0" dirty="0" smtClean="0">
                          <a:solidFill>
                            <a:schemeClr val="tx2"/>
                          </a:solidFill>
                          <a:effectLst/>
                          <a:latin typeface="+mn-lt"/>
                          <a:ea typeface="Calibri"/>
                          <a:cs typeface="Times New Roman"/>
                        </a:rPr>
                        <a:t>Any additional payments</a:t>
                      </a:r>
                      <a:endParaRPr lang="en-GB" sz="1400" dirty="0">
                        <a:solidFill>
                          <a:schemeClr val="tx2"/>
                        </a:solidFill>
                        <a:effectLst/>
                        <a:latin typeface="+mn-lt"/>
                        <a:ea typeface="Calibri"/>
                        <a:cs typeface="Times New Roman"/>
                      </a:endParaRPr>
                    </a:p>
                  </a:txBody>
                  <a:tcPr marL="68579" marR="68579"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4213" y="44450"/>
            <a:ext cx="7772400" cy="431800"/>
          </a:xfrm>
        </p:spPr>
        <p:txBody>
          <a:bodyPr/>
          <a:lstStyle/>
          <a:p>
            <a:r>
              <a:rPr lang="en-GB" altLang="en-US" sz="2800" smtClean="0"/>
              <a:t>Feedback and FAQs at midpoint</a:t>
            </a:r>
          </a:p>
        </p:txBody>
      </p:sp>
      <p:graphicFrame>
        <p:nvGraphicFramePr>
          <p:cNvPr id="4" name="Content Placeholder 3"/>
          <p:cNvGraphicFramePr>
            <a:graphicFrameLocks noGrp="1"/>
          </p:cNvGraphicFramePr>
          <p:nvPr>
            <p:ph idx="1"/>
          </p:nvPr>
        </p:nvGraphicFramePr>
        <p:xfrm>
          <a:off x="323850" y="544513"/>
          <a:ext cx="8424863" cy="3670304"/>
        </p:xfrm>
        <a:graphic>
          <a:graphicData uri="http://schemas.openxmlformats.org/drawingml/2006/table">
            <a:tbl>
              <a:tblPr firstRow="1" bandRow="1">
                <a:tableStyleId>{5C22544A-7EE6-4342-B048-85BDC9FD1C3A}</a:tableStyleId>
              </a:tblPr>
              <a:tblGrid>
                <a:gridCol w="3668884"/>
                <a:gridCol w="4755979"/>
              </a:tblGrid>
              <a:tr h="365722">
                <a:tc>
                  <a:txBody>
                    <a:bodyPr/>
                    <a:lstStyle/>
                    <a:p>
                      <a:r>
                        <a:rPr lang="en-GB" sz="1800" dirty="0" smtClean="0"/>
                        <a:t>Question</a:t>
                      </a:r>
                      <a:endParaRPr lang="en-GB" sz="1800" dirty="0"/>
                    </a:p>
                  </a:txBody>
                  <a:tcPr marL="91439" marR="91439" marT="45703" marB="45703"/>
                </a:tc>
                <a:tc>
                  <a:txBody>
                    <a:bodyPr/>
                    <a:lstStyle/>
                    <a:p>
                      <a:r>
                        <a:rPr lang="en-GB" sz="1800" dirty="0" smtClean="0"/>
                        <a:t>Answer</a:t>
                      </a:r>
                      <a:endParaRPr lang="en-GB" sz="1800" dirty="0"/>
                    </a:p>
                  </a:txBody>
                  <a:tcPr marL="91439" marR="91439" marT="45703" marB="45703"/>
                </a:tc>
              </a:tr>
              <a:tr h="1226799">
                <a:tc>
                  <a:txBody>
                    <a:bodyPr/>
                    <a:lstStyle/>
                    <a:p>
                      <a:pPr>
                        <a:lnSpc>
                          <a:spcPct val="115000"/>
                        </a:lnSpc>
                        <a:spcAft>
                          <a:spcPts val="0"/>
                        </a:spcAft>
                      </a:pPr>
                      <a:r>
                        <a:rPr lang="en-GB" sz="1400" kern="1200" dirty="0" smtClean="0">
                          <a:solidFill>
                            <a:schemeClr val="tx2"/>
                          </a:solidFill>
                          <a:effectLst/>
                          <a:latin typeface="+mn-lt"/>
                          <a:ea typeface="+mn-ea"/>
                          <a:cs typeface="+mn-cs"/>
                        </a:rPr>
                        <a:t>Succession planning was mentioned as one of the key reasons why the re-structuring was taking place, but it is not clear from the proposals how the re-shaping help</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kern="1200" dirty="0" smtClean="0">
                          <a:solidFill>
                            <a:schemeClr val="tx2"/>
                          </a:solidFill>
                          <a:effectLst/>
                          <a:latin typeface="+mn-lt"/>
                          <a:ea typeface="+mn-ea"/>
                          <a:cs typeface="+mn-cs"/>
                        </a:rPr>
                        <a:t>This is the next stage once a final structure is in place.  This could involve an apprenticeship type route and/or supporting staff to undertake specific qualifications as suggested.  It is a priority to work with staff to develop this post restructure. </a:t>
                      </a:r>
                    </a:p>
                  </a:txBody>
                  <a:tcPr marL="68579" marR="68579" marT="0" marB="0">
                    <a:solidFill>
                      <a:schemeClr val="accent5">
                        <a:lumMod val="40000"/>
                        <a:lumOff val="60000"/>
                      </a:schemeClr>
                    </a:solidFill>
                  </a:tcPr>
                </a:tc>
              </a:tr>
              <a:tr h="850980">
                <a:tc>
                  <a:txBody>
                    <a:bodyPr/>
                    <a:lstStyle/>
                    <a:p>
                      <a:pPr>
                        <a:lnSpc>
                          <a:spcPct val="115000"/>
                        </a:lnSpc>
                        <a:spcAft>
                          <a:spcPts val="0"/>
                        </a:spcAft>
                      </a:pPr>
                      <a:r>
                        <a:rPr lang="en-GB" sz="1400" kern="1200" dirty="0" smtClean="0">
                          <a:solidFill>
                            <a:schemeClr val="tx2"/>
                          </a:solidFill>
                          <a:effectLst/>
                          <a:latin typeface="+mn-lt"/>
                          <a:ea typeface="+mn-ea"/>
                          <a:cs typeface="+mn-cs"/>
                        </a:rPr>
                        <a:t>How will it be possible, in the future, for a tutor to progress from being a sessional tutor to a skills tutor? </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kern="1200" dirty="0" smtClean="0">
                          <a:solidFill>
                            <a:schemeClr val="tx2"/>
                          </a:solidFill>
                          <a:effectLst/>
                          <a:latin typeface="+mn-lt"/>
                          <a:ea typeface="+mn-ea"/>
                          <a:cs typeface="+mn-cs"/>
                        </a:rPr>
                        <a:t>We are keen to develop our tutors and this is the next stage once the final structure is in place.</a:t>
                      </a:r>
                      <a:endParaRPr lang="en-GB" sz="1400" dirty="0">
                        <a:solidFill>
                          <a:schemeClr val="tx2"/>
                        </a:solidFill>
                        <a:effectLst/>
                        <a:latin typeface="+mn-lt"/>
                        <a:ea typeface="Calibri"/>
                        <a:cs typeface="Times New Roman"/>
                      </a:endParaRPr>
                    </a:p>
                  </a:txBody>
                  <a:tcPr marL="68579" marR="68579" marT="0" marB="0"/>
                </a:tc>
              </a:tr>
              <a:tr h="1226799">
                <a:tc>
                  <a:txBody>
                    <a:bodyPr/>
                    <a:lstStyle/>
                    <a:p>
                      <a:pPr>
                        <a:lnSpc>
                          <a:spcPct val="115000"/>
                        </a:lnSpc>
                        <a:spcAft>
                          <a:spcPts val="0"/>
                        </a:spcAft>
                      </a:pPr>
                      <a:r>
                        <a:rPr lang="en-GB" sz="1400" dirty="0">
                          <a:solidFill>
                            <a:schemeClr val="tx2"/>
                          </a:solidFill>
                          <a:effectLst/>
                          <a:latin typeface="+mn-lt"/>
                          <a:ea typeface="Times New Roman"/>
                          <a:cs typeface="Times New Roman"/>
                        </a:rPr>
                        <a:t>Is there any particular reason why the re-grading of the </a:t>
                      </a:r>
                      <a:r>
                        <a:rPr lang="en-GB" sz="1400" dirty="0" smtClean="0">
                          <a:solidFill>
                            <a:schemeClr val="tx2"/>
                          </a:solidFill>
                          <a:effectLst/>
                          <a:latin typeface="+mn-lt"/>
                          <a:ea typeface="Times New Roman"/>
                          <a:cs typeface="Times New Roman"/>
                        </a:rPr>
                        <a:t>Advanced </a:t>
                      </a:r>
                      <a:r>
                        <a:rPr lang="en-GB" sz="1400" dirty="0">
                          <a:solidFill>
                            <a:schemeClr val="tx2"/>
                          </a:solidFill>
                          <a:effectLst/>
                          <a:latin typeface="+mn-lt"/>
                          <a:ea typeface="Times New Roman"/>
                          <a:cs typeface="Times New Roman"/>
                        </a:rPr>
                        <a:t>Practitioners was not highlighted at the initial presentations? What has changed in the job descriptions to justify the change</a:t>
                      </a:r>
                      <a:r>
                        <a:rPr lang="en-GB" sz="1400" dirty="0" smtClean="0">
                          <a:solidFill>
                            <a:schemeClr val="tx2"/>
                          </a:solidFill>
                          <a:effectLst/>
                          <a:latin typeface="+mn-lt"/>
                          <a:ea typeface="Times New Roman"/>
                          <a:cs typeface="Times New Roman"/>
                        </a:rPr>
                        <a:t>?</a:t>
                      </a:r>
                      <a:endParaRPr lang="en-GB" sz="1400" dirty="0">
                        <a:solidFill>
                          <a:schemeClr val="tx2"/>
                        </a:solidFill>
                        <a:effectLst/>
                        <a:latin typeface="+mn-lt"/>
                        <a:ea typeface="Calibri"/>
                        <a:cs typeface="Times New Roman"/>
                      </a:endParaRPr>
                    </a:p>
                  </a:txBody>
                  <a:tcPr marL="68579" marR="68579" marT="0" marB="0"/>
                </a:tc>
                <a:tc>
                  <a:txBody>
                    <a:bodyPr/>
                    <a:lstStyle/>
                    <a:p>
                      <a:pPr>
                        <a:lnSpc>
                          <a:spcPct val="115000"/>
                        </a:lnSpc>
                        <a:spcAft>
                          <a:spcPts val="0"/>
                        </a:spcAft>
                      </a:pPr>
                      <a:r>
                        <a:rPr lang="en-GB" sz="1400" dirty="0" smtClean="0">
                          <a:solidFill>
                            <a:schemeClr val="tx2"/>
                          </a:solidFill>
                          <a:effectLst/>
                          <a:latin typeface="+mn-lt"/>
                          <a:ea typeface="Calibri"/>
                          <a:cs typeface="Times New Roman"/>
                        </a:rPr>
                        <a:t>209 </a:t>
                      </a:r>
                      <a:r>
                        <a:rPr lang="en-GB" sz="1400" dirty="0">
                          <a:solidFill>
                            <a:schemeClr val="tx2"/>
                          </a:solidFill>
                          <a:effectLst/>
                          <a:latin typeface="+mn-lt"/>
                          <a:ea typeface="Calibri"/>
                          <a:cs typeface="Times New Roman"/>
                        </a:rPr>
                        <a:t>tutors are in scope and only 6 </a:t>
                      </a:r>
                      <a:r>
                        <a:rPr lang="en-GB" sz="1400" dirty="0" smtClean="0">
                          <a:solidFill>
                            <a:schemeClr val="tx2"/>
                          </a:solidFill>
                          <a:effectLst/>
                          <a:latin typeface="+mn-lt"/>
                          <a:ea typeface="Calibri"/>
                          <a:cs typeface="Times New Roman"/>
                        </a:rPr>
                        <a:t>Advanced Practitioners. </a:t>
                      </a:r>
                      <a:r>
                        <a:rPr lang="en-GB" sz="1400" dirty="0">
                          <a:solidFill>
                            <a:schemeClr val="tx2"/>
                          </a:solidFill>
                          <a:effectLst/>
                          <a:latin typeface="+mn-lt"/>
                          <a:ea typeface="Calibri"/>
                          <a:cs typeface="Times New Roman"/>
                        </a:rPr>
                        <a:t>The change in the job descriptions reflects that the Advanced Practitioners play a leadership role in leading practice in their given area. </a:t>
                      </a:r>
                      <a:r>
                        <a:rPr lang="en-GB" sz="1400" dirty="0" smtClean="0">
                          <a:solidFill>
                            <a:schemeClr val="tx2"/>
                          </a:solidFill>
                          <a:effectLst/>
                          <a:latin typeface="+mn-lt"/>
                          <a:ea typeface="Calibri"/>
                          <a:cs typeface="Times New Roman"/>
                        </a:rPr>
                        <a:t>When </a:t>
                      </a:r>
                      <a:r>
                        <a:rPr lang="en-GB" sz="1400" dirty="0">
                          <a:solidFill>
                            <a:schemeClr val="tx2"/>
                          </a:solidFill>
                          <a:effectLst/>
                          <a:latin typeface="+mn-lt"/>
                          <a:ea typeface="Calibri"/>
                          <a:cs typeface="Times New Roman"/>
                        </a:rPr>
                        <a:t>re-evaluated </a:t>
                      </a:r>
                      <a:r>
                        <a:rPr lang="en-GB" sz="1400" dirty="0" smtClean="0">
                          <a:solidFill>
                            <a:schemeClr val="tx2"/>
                          </a:solidFill>
                          <a:effectLst/>
                          <a:latin typeface="+mn-lt"/>
                          <a:ea typeface="Calibri"/>
                          <a:cs typeface="Times New Roman"/>
                        </a:rPr>
                        <a:t>the posts moved </a:t>
                      </a:r>
                      <a:r>
                        <a:rPr lang="en-GB" sz="1400" dirty="0">
                          <a:solidFill>
                            <a:schemeClr val="tx2"/>
                          </a:solidFill>
                          <a:effectLst/>
                          <a:latin typeface="+mn-lt"/>
                          <a:ea typeface="Calibri"/>
                          <a:cs typeface="Times New Roman"/>
                        </a:rPr>
                        <a:t>from PCD10 to OS11.</a:t>
                      </a:r>
                    </a:p>
                  </a:txBody>
                  <a:tcPr marL="68579" marR="68579" marT="0" marB="0"/>
                </a:tc>
              </a:tr>
            </a:tbl>
          </a:graphicData>
        </a:graphic>
      </p:graphicFrame>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1_corporate deign June 2010">
  <a:themeElements>
    <a:clrScheme name="">
      <a:dk1>
        <a:srgbClr val="008AB0"/>
      </a:dk1>
      <a:lt1>
        <a:srgbClr val="FFFFFF"/>
      </a:lt1>
      <a:dk2>
        <a:srgbClr val="000000"/>
      </a:dk2>
      <a:lt2>
        <a:srgbClr val="003366"/>
      </a:lt2>
      <a:accent1>
        <a:srgbClr val="990000"/>
      </a:accent1>
      <a:accent2>
        <a:srgbClr val="3333CC"/>
      </a:accent2>
      <a:accent3>
        <a:srgbClr val="FFFFFF"/>
      </a:accent3>
      <a:accent4>
        <a:srgbClr val="007596"/>
      </a:accent4>
      <a:accent5>
        <a:srgbClr val="CAAAAA"/>
      </a:accent5>
      <a:accent6>
        <a:srgbClr val="2D2DB9"/>
      </a:accent6>
      <a:hlink>
        <a:srgbClr val="CCCCFF"/>
      </a:hlink>
      <a:folHlink>
        <a:srgbClr val="B2B2B2"/>
      </a:folHlink>
    </a:clrScheme>
    <a:fontScheme name="1_corporate deign Jun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rporate deign June 201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orporate deign June 201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orporate deign June 201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rporate deign June 201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orporate deign June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orporate deign June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orporate deign June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116D3FF20BFA429C57878F6C8F3EF4" ma:contentTypeVersion="0" ma:contentTypeDescription="Create a new document." ma:contentTypeScope="" ma:versionID="66aa604fc146c1b9ebe85c91ec84eeb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6DB276-0295-4E81-8509-824C4705E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2B4FAA0-C4F6-411C-8933-5ED8AD167A31}">
  <ds:schemaRefs>
    <ds:schemaRef ds:uri="http://schemas.microsoft.com/sharepoint/v3/contenttype/forms"/>
  </ds:schemaRefs>
</ds:datastoreItem>
</file>

<file path=customXml/itemProps3.xml><?xml version="1.0" encoding="utf-8"?>
<ds:datastoreItem xmlns:ds="http://schemas.openxmlformats.org/officeDocument/2006/customXml" ds:itemID="{F93580E4-4D84-44EF-8B6F-B5EEC1E107BA}">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Capsules</Template>
  <TotalTime>3847</TotalTime>
  <Words>2777</Words>
  <Application>Microsoft Office PowerPoint</Application>
  <PresentationFormat>On-screen Show (4:3)</PresentationFormat>
  <Paragraphs>414</Paragraphs>
  <Slides>31</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Arial Black</vt:lpstr>
      <vt:lpstr>Times New Roman</vt:lpstr>
      <vt:lpstr>Calibri</vt:lpstr>
      <vt:lpstr>Consolas</vt:lpstr>
      <vt:lpstr>Wingdings</vt:lpstr>
      <vt:lpstr>1_corporate deign June 2010</vt:lpstr>
      <vt:lpstr>Microsoft Word Document</vt:lpstr>
      <vt:lpstr>PowerPoint Presentation</vt:lpstr>
      <vt:lpstr>Agenda</vt:lpstr>
      <vt:lpstr>Review Objectives </vt:lpstr>
      <vt:lpstr>Review Objectives </vt:lpstr>
      <vt:lpstr>Proposals, Feedback and Engagement</vt:lpstr>
      <vt:lpstr>Feedback and FAQs at midpoint</vt:lpstr>
      <vt:lpstr>Feedback and FAQs at midpoint</vt:lpstr>
      <vt:lpstr>Feedback and FAQs at midpoint</vt:lpstr>
      <vt:lpstr>Feedback and FAQs at midpoint</vt:lpstr>
      <vt:lpstr>Final feedback and responses</vt:lpstr>
      <vt:lpstr>Final feedback and responses</vt:lpstr>
      <vt:lpstr>Final feedback and responses</vt:lpstr>
      <vt:lpstr>Final feedback and responses</vt:lpstr>
      <vt:lpstr>Final feedback and responses</vt:lpstr>
      <vt:lpstr>Final feedback and responses</vt:lpstr>
      <vt:lpstr>Final structure</vt:lpstr>
      <vt:lpstr>PowerPoint Presentation</vt:lpstr>
      <vt:lpstr>PowerPoint Presentation</vt:lpstr>
      <vt:lpstr>PowerPoint Presentation</vt:lpstr>
      <vt:lpstr>Reshaping Process</vt:lpstr>
      <vt:lpstr>Voluntary Redundancy Applications</vt:lpstr>
      <vt:lpstr>Review Scope at the start of consultation </vt:lpstr>
      <vt:lpstr>Number remaining in scope at the end of consultation</vt:lpstr>
      <vt:lpstr>Assimilation </vt:lpstr>
      <vt:lpstr>At Risk &amp; Vacancy Preference</vt:lpstr>
      <vt:lpstr>Next Steps</vt:lpstr>
      <vt:lpstr>Proposed Interview Timetable</vt:lpstr>
      <vt:lpstr>Interview skills training</vt:lpstr>
      <vt:lpstr>Final Outcomes</vt:lpstr>
      <vt:lpstr>Support and Advice</vt:lpstr>
      <vt:lpstr>Discussion &amp; Questions?</vt:lpstr>
    </vt:vector>
  </TitlesOfParts>
  <Company>Cumbria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Hartley</dc:creator>
  <cp:lastModifiedBy>Towers, Amanda L</cp:lastModifiedBy>
  <cp:revision>279</cp:revision>
  <cp:lastPrinted>2016-07-15T14:13:46Z</cp:lastPrinted>
  <dcterms:created xsi:type="dcterms:W3CDTF">2010-06-14T10:14:40Z</dcterms:created>
  <dcterms:modified xsi:type="dcterms:W3CDTF">2017-06-26T14:00:53Z</dcterms:modified>
</cp:coreProperties>
</file>